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79" r:id="rId2"/>
    <p:sldId id="302" r:id="rId3"/>
    <p:sldId id="380" r:id="rId4"/>
    <p:sldId id="503" r:id="rId5"/>
    <p:sldId id="351" r:id="rId6"/>
    <p:sldId id="505" r:id="rId7"/>
    <p:sldId id="381" r:id="rId8"/>
    <p:sldId id="492" r:id="rId9"/>
    <p:sldId id="496" r:id="rId10"/>
    <p:sldId id="497" r:id="rId11"/>
    <p:sldId id="504" r:id="rId12"/>
    <p:sldId id="498" r:id="rId13"/>
    <p:sldId id="499" r:id="rId14"/>
    <p:sldId id="501" r:id="rId15"/>
    <p:sldId id="357" r:id="rId16"/>
    <p:sldId id="502" r:id="rId17"/>
    <p:sldId id="506" r:id="rId18"/>
    <p:sldId id="360" r:id="rId19"/>
    <p:sldId id="361" r:id="rId20"/>
    <p:sldId id="507" r:id="rId21"/>
    <p:sldId id="509" r:id="rId22"/>
    <p:sldId id="362" r:id="rId23"/>
    <p:sldId id="363" r:id="rId24"/>
    <p:sldId id="508" r:id="rId25"/>
    <p:sldId id="358" r:id="rId26"/>
    <p:sldId id="510" r:id="rId27"/>
    <p:sldId id="511" r:id="rId28"/>
    <p:sldId id="494" r:id="rId29"/>
    <p:sldId id="495" r:id="rId30"/>
    <p:sldId id="367" r:id="rId31"/>
    <p:sldId id="512" r:id="rId32"/>
    <p:sldId id="368" r:id="rId33"/>
    <p:sldId id="370" r:id="rId34"/>
    <p:sldId id="513" r:id="rId35"/>
    <p:sldId id="371" r:id="rId36"/>
    <p:sldId id="369" r:id="rId37"/>
    <p:sldId id="372" r:id="rId38"/>
    <p:sldId id="373" r:id="rId39"/>
    <p:sldId id="374" r:id="rId40"/>
    <p:sldId id="375" r:id="rId41"/>
    <p:sldId id="37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621" autoAdjust="0"/>
    <p:restoredTop sz="73036" autoAdjust="0"/>
  </p:normalViewPr>
  <p:slideViewPr>
    <p:cSldViewPr snapToGrid="0">
      <p:cViewPr varScale="1">
        <p:scale>
          <a:sx n="52" d="100"/>
          <a:sy n="52" d="100"/>
        </p:scale>
        <p:origin x="660" y="80"/>
      </p:cViewPr>
      <p:guideLst/>
    </p:cSldViewPr>
  </p:slideViewPr>
  <p:notesTextViewPr>
    <p:cViewPr>
      <p:scale>
        <a:sx n="3" d="2"/>
        <a:sy n="3" d="2"/>
      </p:scale>
      <p:origin x="0" y="0"/>
    </p:cViewPr>
  </p:notesTextViewPr>
  <p:sorterViewPr>
    <p:cViewPr>
      <p:scale>
        <a:sx n="100" d="100"/>
        <a:sy n="100" d="100"/>
      </p:scale>
      <p:origin x="0" y="-41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2BA72CEE-D8AF-4202-81F7-35E78AA5F01B}"/>
    <pc:docChg chg="modSld">
      <pc:chgData name="Mitchell Wand" userId="de9b44c55c049659" providerId="LiveId" clId="{2BA72CEE-D8AF-4202-81F7-35E78AA5F01B}" dt="2024-01-18T02:51:12.147" v="1" actId="20577"/>
      <pc:docMkLst>
        <pc:docMk/>
      </pc:docMkLst>
      <pc:sldChg chg="modSp mod">
        <pc:chgData name="Mitchell Wand" userId="de9b44c55c049659" providerId="LiveId" clId="{2BA72CEE-D8AF-4202-81F7-35E78AA5F01B}" dt="2024-01-18T02:51:12.147" v="1" actId="20577"/>
        <pc:sldMkLst>
          <pc:docMk/>
          <pc:sldMk cId="2452429264" sldId="379"/>
        </pc:sldMkLst>
        <pc:spChg chg="mod">
          <ac:chgData name="Mitchell Wand" userId="de9b44c55c049659" providerId="LiveId" clId="{2BA72CEE-D8AF-4202-81F7-35E78AA5F01B}" dt="2024-01-18T02:51:12.147" v="1" actId="20577"/>
          <ac:spMkLst>
            <pc:docMk/>
            <pc:sldMk cId="2452429264" sldId="379"/>
            <ac:spMk id="2" creationId="{40765BC5-92E6-4F5A-B981-1C5EE975861B}"/>
          </ac:spMkLst>
        </pc:spChg>
      </pc:sldChg>
    </pc:docChg>
  </pc:docChgLst>
  <pc:docChgLst>
    <pc:chgData name="Mitchell Wand" userId="de9b44c55c049659" providerId="LiveId" clId="{72A1DAB3-1E5C-4A0A-B264-8A9F09378F93}"/>
    <pc:docChg chg="custSel modSld">
      <pc:chgData name="Mitchell Wand" userId="de9b44c55c049659" providerId="LiveId" clId="{72A1DAB3-1E5C-4A0A-B264-8A9F09378F93}" dt="2023-08-28T15:44:31.856" v="374" actId="20577"/>
      <pc:docMkLst>
        <pc:docMk/>
      </pc:docMkLst>
      <pc:sldChg chg="modNotesTx">
        <pc:chgData name="Mitchell Wand" userId="de9b44c55c049659" providerId="LiveId" clId="{72A1DAB3-1E5C-4A0A-B264-8A9F09378F93}" dt="2023-08-28T15:37:35.104" v="147" actId="20577"/>
        <pc:sldMkLst>
          <pc:docMk/>
          <pc:sldMk cId="2175689014" sldId="363"/>
        </pc:sldMkLst>
      </pc:sldChg>
      <pc:sldChg chg="modSp mod modNotesTx">
        <pc:chgData name="Mitchell Wand" userId="de9b44c55c049659" providerId="LiveId" clId="{72A1DAB3-1E5C-4A0A-B264-8A9F09378F93}" dt="2023-08-28T15:39:52.139" v="263" actId="20577"/>
        <pc:sldMkLst>
          <pc:docMk/>
          <pc:sldMk cId="3947735393" sldId="365"/>
        </pc:sldMkLst>
        <pc:spChg chg="mod">
          <ac:chgData name="Mitchell Wand" userId="de9b44c55c049659" providerId="LiveId" clId="{72A1DAB3-1E5C-4A0A-B264-8A9F09378F93}" dt="2023-08-28T15:39:18.085" v="216" actId="14100"/>
          <ac:spMkLst>
            <pc:docMk/>
            <pc:sldMk cId="3947735393" sldId="365"/>
            <ac:spMk id="7" creationId="{A694B6C8-5A57-35D8-E740-C16FA3796D1E}"/>
          </ac:spMkLst>
        </pc:spChg>
      </pc:sldChg>
      <pc:sldChg chg="modNotesTx">
        <pc:chgData name="Mitchell Wand" userId="de9b44c55c049659" providerId="LiveId" clId="{72A1DAB3-1E5C-4A0A-B264-8A9F09378F93}" dt="2023-08-28T15:44:31.856" v="374" actId="20577"/>
        <pc:sldMkLst>
          <pc:docMk/>
          <pc:sldMk cId="2659888623" sldId="375"/>
        </pc:sldMkLst>
      </pc:sldChg>
      <pc:sldChg chg="modNotesTx">
        <pc:chgData name="Mitchell Wand" userId="de9b44c55c049659" providerId="LiveId" clId="{72A1DAB3-1E5C-4A0A-B264-8A9F09378F93}" dt="2023-08-28T15:34:22.498" v="63" actId="20577"/>
        <pc:sldMkLst>
          <pc:docMk/>
          <pc:sldMk cId="4257474872" sldId="381"/>
        </pc:sldMkLst>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docChgLst>
    <pc:chgData name="Mitchell Wand" userId="de9b44c55c049659" providerId="LiveId" clId="{AD6466CF-1D05-4372-95BC-7089371C5C94}"/>
    <pc:docChg chg="modSld">
      <pc:chgData name="Mitchell Wand" userId="de9b44c55c049659" providerId="LiveId" clId="{AD6466CF-1D05-4372-95BC-7089371C5C94}" dt="2023-01-23T20:10:58.486" v="76" actId="20577"/>
      <pc:docMkLst>
        <pc:docMk/>
      </pc:docMkLst>
      <pc:sldChg chg="modSp mod">
        <pc:chgData name="Mitchell Wand" userId="de9b44c55c049659" providerId="LiveId" clId="{AD6466CF-1D05-4372-95BC-7089371C5C94}" dt="2023-01-23T20:08:10.967" v="0" actId="14100"/>
        <pc:sldMkLst>
          <pc:docMk/>
          <pc:sldMk cId="915762083" sldId="361"/>
        </pc:sldMkLst>
        <pc:spChg chg="mod">
          <ac:chgData name="Mitchell Wand" userId="de9b44c55c049659" providerId="LiveId" clId="{AD6466CF-1D05-4372-95BC-7089371C5C94}" dt="2023-01-23T20:08:10.967" v="0" actId="14100"/>
          <ac:spMkLst>
            <pc:docMk/>
            <pc:sldMk cId="915762083" sldId="361"/>
            <ac:spMk id="6" creationId="{7129AFE6-2303-4CE4-8200-A004DD436F97}"/>
          </ac:spMkLst>
        </pc:spChg>
      </pc:sldChg>
      <pc:sldChg chg="modSp">
        <pc:chgData name="Mitchell Wand" userId="de9b44c55c049659" providerId="LiveId" clId="{AD6466CF-1D05-4372-95BC-7089371C5C94}" dt="2023-01-23T20:08:19.858" v="2" actId="20577"/>
        <pc:sldMkLst>
          <pc:docMk/>
          <pc:sldMk cId="3247464670" sldId="362"/>
        </pc:sldMkLst>
        <pc:spChg chg="mod">
          <ac:chgData name="Mitchell Wand" userId="de9b44c55c049659" providerId="LiveId" clId="{AD6466CF-1D05-4372-95BC-7089371C5C94}" dt="2023-01-23T20:08:19.858" v="2" actId="20577"/>
          <ac:spMkLst>
            <pc:docMk/>
            <pc:sldMk cId="3247464670" sldId="362"/>
            <ac:spMk id="6" creationId="{AEB2F578-F41C-42BE-A746-B411D0AE37EB}"/>
          </ac:spMkLst>
        </pc:spChg>
      </pc:sldChg>
      <pc:sldChg chg="modSp mod">
        <pc:chgData name="Mitchell Wand" userId="de9b44c55c049659" providerId="LiveId" clId="{AD6466CF-1D05-4372-95BC-7089371C5C94}" dt="2023-01-23T20:08:49.998" v="9" actId="20577"/>
        <pc:sldMkLst>
          <pc:docMk/>
          <pc:sldMk cId="3947735393" sldId="365"/>
        </pc:sldMkLst>
        <pc:spChg chg="mod">
          <ac:chgData name="Mitchell Wand" userId="de9b44c55c049659" providerId="LiveId" clId="{AD6466CF-1D05-4372-95BC-7089371C5C94}" dt="2023-01-23T20:08:49.998" v="9" actId="20577"/>
          <ac:spMkLst>
            <pc:docMk/>
            <pc:sldMk cId="3947735393" sldId="365"/>
            <ac:spMk id="7" creationId="{A694B6C8-5A57-35D8-E740-C16FA3796D1E}"/>
          </ac:spMkLst>
        </pc:spChg>
      </pc:sldChg>
      <pc:sldChg chg="modSp mod">
        <pc:chgData name="Mitchell Wand" userId="de9b44c55c049659" providerId="LiveId" clId="{AD6466CF-1D05-4372-95BC-7089371C5C94}" dt="2023-01-23T20:09:35.924" v="34" actId="20577"/>
        <pc:sldMkLst>
          <pc:docMk/>
          <pc:sldMk cId="2468871028" sldId="370"/>
        </pc:sldMkLst>
        <pc:spChg chg="mod">
          <ac:chgData name="Mitchell Wand" userId="de9b44c55c049659" providerId="LiveId" clId="{AD6466CF-1D05-4372-95BC-7089371C5C94}" dt="2023-01-23T20:09:35.924" v="34" actId="20577"/>
          <ac:spMkLst>
            <pc:docMk/>
            <pc:sldMk cId="2468871028" sldId="370"/>
            <ac:spMk id="5" creationId="{9A240F55-B2AC-4A29-B17F-8DEA798DAAE4}"/>
          </ac:spMkLst>
        </pc:spChg>
      </pc:sldChg>
      <pc:sldChg chg="modSp mod">
        <pc:chgData name="Mitchell Wand" userId="de9b44c55c049659" providerId="LiveId" clId="{AD6466CF-1D05-4372-95BC-7089371C5C94}" dt="2023-01-23T20:09:56.370" v="36" actId="20577"/>
        <pc:sldMkLst>
          <pc:docMk/>
          <pc:sldMk cId="1017021096" sldId="371"/>
        </pc:sldMkLst>
        <pc:spChg chg="mod">
          <ac:chgData name="Mitchell Wand" userId="de9b44c55c049659" providerId="LiveId" clId="{AD6466CF-1D05-4372-95BC-7089371C5C94}" dt="2023-01-23T20:09:56.370" v="36" actId="20577"/>
          <ac:spMkLst>
            <pc:docMk/>
            <pc:sldMk cId="1017021096" sldId="371"/>
            <ac:spMk id="3" creationId="{752C0810-2FED-46EB-82B7-B2730F69E5BB}"/>
          </ac:spMkLst>
        </pc:spChg>
      </pc:sldChg>
      <pc:sldChg chg="modSp mod">
        <pc:chgData name="Mitchell Wand" userId="de9b44c55c049659" providerId="LiveId" clId="{AD6466CF-1D05-4372-95BC-7089371C5C94}" dt="2023-01-23T20:10:35.781" v="66" actId="20577"/>
        <pc:sldMkLst>
          <pc:docMk/>
          <pc:sldMk cId="4285197496" sldId="374"/>
        </pc:sldMkLst>
        <pc:spChg chg="mod">
          <ac:chgData name="Mitchell Wand" userId="de9b44c55c049659" providerId="LiveId" clId="{AD6466CF-1D05-4372-95BC-7089371C5C94}" dt="2023-01-23T20:10:13.976" v="39" actId="20577"/>
          <ac:spMkLst>
            <pc:docMk/>
            <pc:sldMk cId="4285197496" sldId="374"/>
            <ac:spMk id="2" creationId="{1078B5ED-089E-4E03-AE7A-2333C7AF4560}"/>
          </ac:spMkLst>
        </pc:spChg>
        <pc:spChg chg="mod">
          <ac:chgData name="Mitchell Wand" userId="de9b44c55c049659" providerId="LiveId" clId="{AD6466CF-1D05-4372-95BC-7089371C5C94}" dt="2023-01-23T20:10:29.660" v="57" actId="20577"/>
          <ac:spMkLst>
            <pc:docMk/>
            <pc:sldMk cId="4285197496" sldId="374"/>
            <ac:spMk id="5" creationId="{F1372F46-A124-4B14-8F16-E2C13171ECB3}"/>
          </ac:spMkLst>
        </pc:spChg>
        <pc:spChg chg="mod">
          <ac:chgData name="Mitchell Wand" userId="de9b44c55c049659" providerId="LiveId" clId="{AD6466CF-1D05-4372-95BC-7089371C5C94}" dt="2023-01-23T20:10:35.781" v="66" actId="20577"/>
          <ac:spMkLst>
            <pc:docMk/>
            <pc:sldMk cId="4285197496" sldId="374"/>
            <ac:spMk id="6" creationId="{0F71FA50-933F-4201-87ED-4334941A29AD}"/>
          </ac:spMkLst>
        </pc:spChg>
      </pc:sldChg>
      <pc:sldChg chg="modSp mod">
        <pc:chgData name="Mitchell Wand" userId="de9b44c55c049659" providerId="LiveId" clId="{AD6466CF-1D05-4372-95BC-7089371C5C94}" dt="2023-01-23T20:10:58.486" v="76" actId="20577"/>
        <pc:sldMkLst>
          <pc:docMk/>
          <pc:sldMk cId="2659888623" sldId="375"/>
        </pc:sldMkLst>
        <pc:spChg chg="mod">
          <ac:chgData name="Mitchell Wand" userId="de9b44c55c049659" providerId="LiveId" clId="{AD6466CF-1D05-4372-95BC-7089371C5C94}" dt="2023-01-23T20:10:58.486" v="76" actId="20577"/>
          <ac:spMkLst>
            <pc:docMk/>
            <pc:sldMk cId="2659888623" sldId="375"/>
            <ac:spMk id="5" creationId="{8736CE8B-3D4E-4A1D-A9EF-4C9EFEAD593A}"/>
          </ac:spMkLst>
        </pc:spChg>
      </pc:sldChg>
      <pc:sldChg chg="modSp mod">
        <pc:chgData name="Mitchell Wand" userId="de9b44c55c049659" providerId="LiveId" clId="{AD6466CF-1D05-4372-95BC-7089371C5C94}" dt="2023-01-23T20:09:02.432" v="12" actId="20577"/>
        <pc:sldMkLst>
          <pc:docMk/>
          <pc:sldMk cId="2869151381" sldId="494"/>
        </pc:sldMkLst>
        <pc:spChg chg="mod">
          <ac:chgData name="Mitchell Wand" userId="de9b44c55c049659" providerId="LiveId" clId="{AD6466CF-1D05-4372-95BC-7089371C5C94}" dt="2023-01-23T20:09:02.432" v="12" actId="20577"/>
          <ac:spMkLst>
            <pc:docMk/>
            <pc:sldMk cId="2869151381" sldId="494"/>
            <ac:spMk id="5" creationId="{7A7CE241-579A-C00B-2C03-8055423915D5}"/>
          </ac:spMkLst>
        </pc:spChg>
      </pc:sldChg>
    </pc:docChg>
  </pc:docChgLst>
  <pc:docChgLst>
    <pc:chgData name="Mitchell Wand" userId="de9b44c55c049659" providerId="LiveId" clId="{99718308-7C56-473B-8B2B-53B03B1B7395}"/>
    <pc:docChg chg="undo custSel addSld modSld">
      <pc:chgData name="Mitchell Wand" userId="de9b44c55c049659" providerId="LiveId" clId="{99718308-7C56-473B-8B2B-53B03B1B7395}" dt="2022-09-14T18:51:01.402" v="704" actId="27636"/>
      <pc:docMkLst>
        <pc:docMk/>
      </pc:docMkLst>
      <pc:sldChg chg="addSp modSp add mod modAnim modNotesTx">
        <pc:chgData name="Mitchell Wand" userId="de9b44c55c049659" providerId="LiveId" clId="{99718308-7C56-473B-8B2B-53B03B1B7395}" dt="2022-09-14T18:51:01.402" v="704" actId="27636"/>
        <pc:sldMkLst>
          <pc:docMk/>
          <pc:sldMk cId="3605028067" sldId="495"/>
        </pc:sldMkLst>
        <pc:spChg chg="mod">
          <ac:chgData name="Mitchell Wand" userId="de9b44c55c049659" providerId="LiveId" clId="{99718308-7C56-473B-8B2B-53B03B1B7395}" dt="2022-09-14T18:40:45.997" v="75" actId="20577"/>
          <ac:spMkLst>
            <pc:docMk/>
            <pc:sldMk cId="3605028067" sldId="495"/>
            <ac:spMk id="2" creationId="{BA745527-D100-4B4F-829D-1B696CAF1C9B}"/>
          </ac:spMkLst>
        </pc:spChg>
        <pc:spChg chg="mod">
          <ac:chgData name="Mitchell Wand" userId="de9b44c55c049659" providerId="LiveId" clId="{99718308-7C56-473B-8B2B-53B03B1B7395}" dt="2022-09-14T18:51:01.402" v="704" actId="27636"/>
          <ac:spMkLst>
            <pc:docMk/>
            <pc:sldMk cId="3605028067" sldId="495"/>
            <ac:spMk id="3" creationId="{FCCE4D6C-6E60-4E4C-BE55-5674B33BAD01}"/>
          </ac:spMkLst>
        </pc:spChg>
        <pc:spChg chg="mod">
          <ac:chgData name="Mitchell Wand" userId="de9b44c55c049659" providerId="LiveId" clId="{99718308-7C56-473B-8B2B-53B03B1B7395}" dt="2022-09-14T18:39:05.942" v="17" actId="255"/>
          <ac:spMkLst>
            <pc:docMk/>
            <pc:sldMk cId="3605028067" sldId="495"/>
            <ac:spMk id="5" creationId="{7A7CE241-579A-C00B-2C03-8055423915D5}"/>
          </ac:spMkLst>
        </pc:spChg>
        <pc:spChg chg="mod">
          <ac:chgData name="Mitchell Wand" userId="de9b44c55c049659" providerId="LiveId" clId="{99718308-7C56-473B-8B2B-53B03B1B7395}" dt="2022-09-14T18:39:17.321" v="20" actId="20577"/>
          <ac:spMkLst>
            <pc:docMk/>
            <pc:sldMk cId="3605028067" sldId="495"/>
            <ac:spMk id="6" creationId="{DDC06498-1D10-4E52-A107-990734307F51}"/>
          </ac:spMkLst>
        </pc:spChg>
        <pc:spChg chg="add mod">
          <ac:chgData name="Mitchell Wand" userId="de9b44c55c049659" providerId="LiveId" clId="{99718308-7C56-473B-8B2B-53B03B1B7395}" dt="2022-09-14T18:40:01.254" v="26" actId="255"/>
          <ac:spMkLst>
            <pc:docMk/>
            <pc:sldMk cId="3605028067" sldId="495"/>
            <ac:spMk id="11" creationId="{1B7168C4-C6D5-1024-A1FA-7A1C9E11C8D2}"/>
          </ac:spMkLst>
        </pc:spChg>
      </pc:sldChg>
    </pc:docChg>
  </pc:docChgLst>
  <pc:docChgLst>
    <pc:chgData name="Mitchell Wand" userId="de9b44c55c049659" providerId="LiveId" clId="{1B3D1EA2-D633-4A89-BCEE-7757CCB4FD42}"/>
    <pc:docChg chg="undo custSel modSld">
      <pc:chgData name="Mitchell Wand" userId="de9b44c55c049659" providerId="LiveId" clId="{1B3D1EA2-D633-4A89-BCEE-7757CCB4FD42}" dt="2023-01-07T17:13:38.282" v="157" actId="20577"/>
      <pc:docMkLst>
        <pc:docMk/>
      </pc:docMkLst>
      <pc:sldChg chg="modSp mod">
        <pc:chgData name="Mitchell Wand" userId="de9b44c55c049659" providerId="LiveId" clId="{1B3D1EA2-D633-4A89-BCEE-7757CCB4FD42}" dt="2023-01-07T17:09:49.689" v="18" actId="14100"/>
        <pc:sldMkLst>
          <pc:docMk/>
          <pc:sldMk cId="915762083" sldId="361"/>
        </pc:sldMkLst>
        <pc:spChg chg="mod">
          <ac:chgData name="Mitchell Wand" userId="de9b44c55c049659" providerId="LiveId" clId="{1B3D1EA2-D633-4A89-BCEE-7757CCB4FD42}" dt="2023-01-07T17:09:49.689" v="18" actId="14100"/>
          <ac:spMkLst>
            <pc:docMk/>
            <pc:sldMk cId="915762083" sldId="361"/>
            <ac:spMk id="5" creationId="{BE237715-0D80-47DC-8219-FE3B73352717}"/>
          </ac:spMkLst>
        </pc:spChg>
        <pc:spChg chg="mod">
          <ac:chgData name="Mitchell Wand" userId="de9b44c55c049659" providerId="LiveId" clId="{1B3D1EA2-D633-4A89-BCEE-7757CCB4FD42}" dt="2023-01-07T17:09:36.780" v="16"/>
          <ac:spMkLst>
            <pc:docMk/>
            <pc:sldMk cId="915762083" sldId="361"/>
            <ac:spMk id="6" creationId="{7129AFE6-2303-4CE4-8200-A004DD436F97}"/>
          </ac:spMkLst>
        </pc:spChg>
        <pc:spChg chg="mod">
          <ac:chgData name="Mitchell Wand" userId="de9b44c55c049659" providerId="LiveId" clId="{1B3D1EA2-D633-4A89-BCEE-7757CCB4FD42}" dt="2023-01-07T17:09:45.903" v="17" actId="14100"/>
          <ac:spMkLst>
            <pc:docMk/>
            <pc:sldMk cId="915762083" sldId="361"/>
            <ac:spMk id="8" creationId="{D13C1BAE-F029-4CC7-BCA5-8575A6ECA773}"/>
          </ac:spMkLst>
        </pc:spChg>
      </pc:sldChg>
      <pc:sldChg chg="modSp mod">
        <pc:chgData name="Mitchell Wand" userId="de9b44c55c049659" providerId="LiveId" clId="{1B3D1EA2-D633-4A89-BCEE-7757CCB4FD42}" dt="2023-01-07T17:10:56.560" v="22" actId="14100"/>
        <pc:sldMkLst>
          <pc:docMk/>
          <pc:sldMk cId="2175689014" sldId="363"/>
        </pc:sldMkLst>
        <pc:spChg chg="mod">
          <ac:chgData name="Mitchell Wand" userId="de9b44c55c049659" providerId="LiveId" clId="{1B3D1EA2-D633-4A89-BCEE-7757CCB4FD42}" dt="2023-01-07T17:10:47.559" v="21"/>
          <ac:spMkLst>
            <pc:docMk/>
            <pc:sldMk cId="2175689014" sldId="363"/>
            <ac:spMk id="6" creationId="{C57EF10A-F451-4D47-B00A-2D711BE90266}"/>
          </ac:spMkLst>
        </pc:spChg>
        <pc:spChg chg="mod">
          <ac:chgData name="Mitchell Wand" userId="de9b44c55c049659" providerId="LiveId" clId="{1B3D1EA2-D633-4A89-BCEE-7757CCB4FD42}" dt="2023-01-07T17:10:56.560" v="22" actId="14100"/>
          <ac:spMkLst>
            <pc:docMk/>
            <pc:sldMk cId="2175689014" sldId="363"/>
            <ac:spMk id="7" creationId="{43742CDD-C1E7-4BBA-89C5-767A9BCB1EEB}"/>
          </ac:spMkLst>
        </pc:spChg>
      </pc:sldChg>
      <pc:sldChg chg="modNotes">
        <pc:chgData name="Mitchell Wand" userId="de9b44c55c049659" providerId="LiveId" clId="{1B3D1EA2-D633-4A89-BCEE-7757CCB4FD42}" dt="2023-01-07T17:09:36.780" v="16"/>
        <pc:sldMkLst>
          <pc:docMk/>
          <pc:sldMk cId="3947735393" sldId="365"/>
        </pc:sldMkLst>
      </pc:sldChg>
      <pc:sldChg chg="modSp mod modNotes">
        <pc:chgData name="Mitchell Wand" userId="de9b44c55c049659" providerId="LiveId" clId="{1B3D1EA2-D633-4A89-BCEE-7757CCB4FD42}" dt="2023-01-07T17:12:02.572" v="26" actId="14100"/>
        <pc:sldMkLst>
          <pc:docMk/>
          <pc:sldMk cId="1583029545" sldId="369"/>
        </pc:sldMkLst>
        <pc:spChg chg="mod">
          <ac:chgData name="Mitchell Wand" userId="de9b44c55c049659" providerId="LiveId" clId="{1B3D1EA2-D633-4A89-BCEE-7757CCB4FD42}" dt="2023-01-07T17:12:02.572" v="26" actId="14100"/>
          <ac:spMkLst>
            <pc:docMk/>
            <pc:sldMk cId="1583029545" sldId="369"/>
            <ac:spMk id="6" creationId="{BD40DC19-940C-4417-B7DE-E77FCDC9039E}"/>
          </ac:spMkLst>
        </pc:spChg>
        <pc:spChg chg="mod">
          <ac:chgData name="Mitchell Wand" userId="de9b44c55c049659" providerId="LiveId" clId="{1B3D1EA2-D633-4A89-BCEE-7757CCB4FD42}" dt="2023-01-07T17:10:47.559" v="21"/>
          <ac:spMkLst>
            <pc:docMk/>
            <pc:sldMk cId="1583029545" sldId="369"/>
            <ac:spMk id="10" creationId="{6050C85E-D369-42A5-BF5F-D710CEBA79BF}"/>
          </ac:spMkLst>
        </pc:spChg>
      </pc:sldChg>
      <pc:sldChg chg="modSp mod">
        <pc:chgData name="Mitchell Wand" userId="de9b44c55c049659" providerId="LiveId" clId="{1B3D1EA2-D633-4A89-BCEE-7757CCB4FD42}" dt="2023-01-07T17:11:52.397" v="25" actId="20577"/>
        <pc:sldMkLst>
          <pc:docMk/>
          <pc:sldMk cId="1017021096" sldId="371"/>
        </pc:sldMkLst>
        <pc:spChg chg="mod">
          <ac:chgData name="Mitchell Wand" userId="de9b44c55c049659" providerId="LiveId" clId="{1B3D1EA2-D633-4A89-BCEE-7757CCB4FD42}" dt="2023-01-07T17:11:52.397" v="25" actId="20577"/>
          <ac:spMkLst>
            <pc:docMk/>
            <pc:sldMk cId="1017021096" sldId="371"/>
            <ac:spMk id="3" creationId="{752C0810-2FED-46EB-82B7-B2730F69E5BB}"/>
          </ac:spMkLst>
        </pc:spChg>
      </pc:sldChg>
      <pc:sldChg chg="modSp">
        <pc:chgData name="Mitchell Wand" userId="de9b44c55c049659" providerId="LiveId" clId="{1B3D1EA2-D633-4A89-BCEE-7757CCB4FD42}" dt="2023-01-07T17:10:47.559" v="21"/>
        <pc:sldMkLst>
          <pc:docMk/>
          <pc:sldMk cId="4285197496" sldId="374"/>
        </pc:sldMkLst>
        <pc:spChg chg="mod">
          <ac:chgData name="Mitchell Wand" userId="de9b44c55c049659" providerId="LiveId" clId="{1B3D1EA2-D633-4A89-BCEE-7757CCB4FD42}" dt="2023-01-07T17:10:47.559" v="21"/>
          <ac:spMkLst>
            <pc:docMk/>
            <pc:sldMk cId="4285197496" sldId="374"/>
            <ac:spMk id="2" creationId="{1078B5ED-089E-4E03-AE7A-2333C7AF4560}"/>
          </ac:spMkLst>
        </pc:spChg>
        <pc:spChg chg="mod">
          <ac:chgData name="Mitchell Wand" userId="de9b44c55c049659" providerId="LiveId" clId="{1B3D1EA2-D633-4A89-BCEE-7757CCB4FD42}" dt="2023-01-07T17:10:47.559" v="21"/>
          <ac:spMkLst>
            <pc:docMk/>
            <pc:sldMk cId="4285197496" sldId="374"/>
            <ac:spMk id="6" creationId="{0F71FA50-933F-4201-87ED-4334941A29AD}"/>
          </ac:spMkLst>
        </pc:spChg>
      </pc:sldChg>
      <pc:sldChg chg="modSp mod">
        <pc:chgData name="Mitchell Wand" userId="de9b44c55c049659" providerId="LiveId" clId="{1B3D1EA2-D633-4A89-BCEE-7757CCB4FD42}" dt="2023-01-07T17:08:16.959" v="14" actId="20577"/>
        <pc:sldMkLst>
          <pc:docMk/>
          <pc:sldMk cId="2452429264" sldId="379"/>
        </pc:sldMkLst>
        <pc:spChg chg="mod">
          <ac:chgData name="Mitchell Wand" userId="de9b44c55c049659" providerId="LiveId" clId="{1B3D1EA2-D633-4A89-BCEE-7757CCB4FD42}" dt="2023-01-07T17:07:55.574" v="0" actId="20577"/>
          <ac:spMkLst>
            <pc:docMk/>
            <pc:sldMk cId="2452429264" sldId="379"/>
            <ac:spMk id="2" creationId="{40765BC5-92E6-4F5A-B981-1C5EE975861B}"/>
          </ac:spMkLst>
        </pc:spChg>
        <pc:spChg chg="mod">
          <ac:chgData name="Mitchell Wand" userId="de9b44c55c049659" providerId="LiveId" clId="{1B3D1EA2-D633-4A89-BCEE-7757CCB4FD42}" dt="2023-01-07T17:08:16.959" v="14" actId="20577"/>
          <ac:spMkLst>
            <pc:docMk/>
            <pc:sldMk cId="2452429264" sldId="379"/>
            <ac:spMk id="3" creationId="{3B7BC06A-54D1-4D10-B536-9DF33B2C3997}"/>
          </ac:spMkLst>
        </pc:spChg>
        <pc:spChg chg="mod">
          <ac:chgData name="Mitchell Wand" userId="de9b44c55c049659" providerId="LiveId" clId="{1B3D1EA2-D633-4A89-BCEE-7757CCB4FD42}" dt="2023-01-07T17:08:12.093" v="12" actId="20577"/>
          <ac:spMkLst>
            <pc:docMk/>
            <pc:sldMk cId="2452429264" sldId="379"/>
            <ac:spMk id="8" creationId="{5B356C44-32EB-4AC4-94B7-A86895491E70}"/>
          </ac:spMkLst>
        </pc:spChg>
      </pc:sldChg>
      <pc:sldChg chg="modNotesTx">
        <pc:chgData name="Mitchell Wand" userId="de9b44c55c049659" providerId="LiveId" clId="{1B3D1EA2-D633-4A89-BCEE-7757CCB4FD42}" dt="2023-01-07T17:13:38.282" v="157" actId="20577"/>
        <pc:sldMkLst>
          <pc:docMk/>
          <pc:sldMk cId="3345968335" sldId="43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a:solidFill>
          <a:schemeClr val="bg2">
            <a:lumMod val="75000"/>
          </a:schemeClr>
        </a:solidFill>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solidFill>
                <a:schemeClr val="bg2">
                  <a:lumMod val="75000"/>
                </a:schemeClr>
              </a:solidFill>
            </a:rPr>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a:solidFill>
          <a:schemeClr val="bg2">
            <a:lumMod val="75000"/>
          </a:schemeClr>
        </a:solidFill>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solidFill>
                <a:schemeClr val="bg2">
                  <a:lumMod val="75000"/>
                </a:schemeClr>
              </a:solidFill>
            </a:rPr>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a:solidFill>
          <a:srgbClr val="FF0000"/>
        </a:solidFill>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1"/>
        <a:ext cx="7886700" cy="1157625"/>
      </dsp:txXfrm>
    </dsp:sp>
    <dsp:sp modelId="{43D2748E-F233-4117-A263-D994A3D777A0}">
      <dsp:nvSpPr>
        <dsp:cNvPr id="0" name=""/>
        <dsp:cNvSpPr/>
      </dsp:nvSpPr>
      <dsp:spPr>
        <a:xfrm>
          <a:off x="394335" y="26131"/>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7"/>
        <a:ext cx="5477458" cy="399568"/>
      </dsp:txXfrm>
    </dsp:sp>
    <dsp:sp modelId="{0D116FDA-C199-4724-BDFF-B6B6DD9C39F4}">
      <dsp:nvSpPr>
        <dsp:cNvPr id="0" name=""/>
        <dsp:cNvSpPr/>
      </dsp:nvSpPr>
      <dsp:spPr>
        <a:xfrm>
          <a:off x="0" y="1707556"/>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the pieces interact? how are they related?</a:t>
          </a:r>
        </a:p>
      </dsp:txBody>
      <dsp:txXfrm>
        <a:off x="0" y="1707556"/>
        <a:ext cx="7886700" cy="1157625"/>
      </dsp:txXfrm>
    </dsp:sp>
    <dsp:sp modelId="{5DA3FF59-85F1-4735-B3A9-18751F101F6E}">
      <dsp:nvSpPr>
        <dsp:cNvPr id="0" name=""/>
        <dsp:cNvSpPr/>
      </dsp:nvSpPr>
      <dsp:spPr>
        <a:xfrm>
          <a:off x="394335" y="1486156"/>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2"/>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what are the pieces? how do they fit together to form a coherent whole?</a:t>
          </a:r>
        </a:p>
      </dsp:txBody>
      <dsp:txXfrm>
        <a:off x="0" y="247531"/>
        <a:ext cx="7886700" cy="1157625"/>
      </dsp:txXfrm>
    </dsp:sp>
    <dsp:sp modelId="{43D2748E-F233-4117-A263-D994A3D777A0}">
      <dsp:nvSpPr>
        <dsp:cNvPr id="0" name=""/>
        <dsp:cNvSpPr/>
      </dsp:nvSpPr>
      <dsp:spPr>
        <a:xfrm>
          <a:off x="394335" y="26131"/>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7"/>
        <a:ext cx="5477458" cy="399568"/>
      </dsp:txXfrm>
    </dsp:sp>
    <dsp:sp modelId="{0D116FDA-C199-4724-BDFF-B6B6DD9C39F4}">
      <dsp:nvSpPr>
        <dsp:cNvPr id="0" name=""/>
        <dsp:cNvSpPr/>
      </dsp:nvSpPr>
      <dsp:spPr>
        <a:xfrm>
          <a:off x="0" y="1707556"/>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solidFill>
                <a:schemeClr val="bg2">
                  <a:lumMod val="75000"/>
                </a:schemeClr>
              </a:solidFill>
            </a:rPr>
            <a:t>key questions: how do the pieces interact? how are they related?</a:t>
          </a:r>
        </a:p>
      </dsp:txBody>
      <dsp:txXfrm>
        <a:off x="0" y="1707556"/>
        <a:ext cx="7886700" cy="1157625"/>
      </dsp:txXfrm>
    </dsp:sp>
    <dsp:sp modelId="{5DA3FF59-85F1-4735-B3A9-18751F101F6E}">
      <dsp:nvSpPr>
        <dsp:cNvPr id="0" name=""/>
        <dsp:cNvSpPr/>
      </dsp:nvSpPr>
      <dsp:spPr>
        <a:xfrm>
          <a:off x="394335" y="1486156"/>
          <a:ext cx="5520690" cy="442800"/>
        </a:xfrm>
        <a:prstGeom prst="roundRect">
          <a:avLst/>
        </a:prstGeom>
        <a:solidFill>
          <a:schemeClr val="bg2">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2"/>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solidFill>
          <a:srgbClr val="FF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72443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on left shows the agreement on each snippet (caption explains vertical bars are agreement - More agreement that things are NOT readable than that things ARE readable</a:t>
            </a:r>
          </a:p>
          <a:p>
            <a:r>
              <a:rPr lang="en-US" dirty="0"/>
              <a:t>)</a:t>
            </a:r>
          </a:p>
          <a:p>
            <a:r>
              <a:rPr lang="en-US" dirty="0"/>
              <a:t>Figure on right shows predictive power of different features on human-judged readability</a:t>
            </a:r>
          </a:p>
          <a:p>
            <a:endParaRPr lang="en-US" dirty="0"/>
          </a:p>
          <a:p>
            <a:r>
              <a:rPr lang="en-US" dirty="0"/>
              <a:t>Key takeaways of things people agreed on (top 2 features for identify bad and top 2 features for identifying good):</a:t>
            </a:r>
          </a:p>
          <a:p>
            <a:r>
              <a:rPr lang="en-US" dirty="0"/>
              <a:t>- Having many different variables in the same region of code (BAD)</a:t>
            </a:r>
          </a:p>
          <a:p>
            <a:r>
              <a:rPr lang="en-US" dirty="0"/>
              <a:t>- Long lines (BAD)</a:t>
            </a:r>
          </a:p>
          <a:p>
            <a:r>
              <a:rPr lang="en-US" dirty="0"/>
              <a:t>- Comments (GOOD)</a:t>
            </a:r>
          </a:p>
          <a:p>
            <a:r>
              <a:rPr lang="en-US" dirty="0"/>
              <a:t>- Blank lines (GOOD)</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52737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159888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862313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Jonathan Bell 2008/creative commons BY-SA</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836582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which generally can’t be automatically checked by linters.  We’ve phrased this in terms of programming practices: things that you can do to make your code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54174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As we discuss those design principles, we’ll connect them back to these ideas of long-term and short-term memory, and help you understand *why* we chose these principles.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694283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011287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We’ll say more about this in a minute, when we get to Principle 2: Make Your Data Mean Something</a:t>
            </a:r>
          </a:p>
        </p:txBody>
      </p:sp>
    </p:spTree>
    <p:extLst>
      <p:ext uri="{BB962C8B-B14F-4D97-AF65-F5344CB8AC3E}">
        <p14:creationId xmlns:p14="http://schemas.microsoft.com/office/powerpoint/2010/main" val="3017960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see the variable “const t: number” and try to understand what this means, the general cognition process is:</a:t>
            </a:r>
          </a:p>
          <a:p>
            <a:endParaRPr lang="en-US" dirty="0"/>
          </a:p>
          <a:p>
            <a:r>
              <a:rPr lang="en-US" dirty="0"/>
              <a:t>You place the variable name (and perhaps its type) in your short term memory.</a:t>
            </a:r>
          </a:p>
          <a:p>
            <a:r>
              <a:rPr lang="en-US" dirty="0"/>
              <a:t>This information is drawn into your working memory, and you search your long-term memory for information that might explain what the variable does.</a:t>
            </a:r>
          </a:p>
          <a:p>
            <a:endParaRPr lang="en-US" dirty="0"/>
          </a:p>
          <a:p>
            <a:r>
              <a:rPr lang="en-US" dirty="0"/>
              <a:t>If you HAVE seen this code before recently, and have a good memory (e.g. you saw it on the last slide), you’ll be able to retrieve the information that “t” refers to “temperature” in this context. But, if you came back to it after a looking at more code, it’s more likely that you’d pull multiple facts from your LTM, with less certainty of which refers to this “t”. Especially if there is somewhere else in your code where “t” means temporary </a:t>
            </a:r>
            <a:r>
              <a:rPr lang="en-US" dirty="0">
                <a:sym typeface="Wingdings" pitchFamily="2" charset="2"/>
              </a:rPr>
              <a:t></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75090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2313269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Here is another example of a bad name, but now of a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this course, these conventions are part of our official coding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decide about the coding conventions you will use.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useful ways to improve understandability of names is to draw on the broad long-term memory. For example, when you see the variable “temp: Temperature,” you will draw not only on knowledge of naming conventions, but also domain knowledge – like about the weather.</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2554285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1068031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2913360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there is a temperature sensor on the ceiling in the bathroom.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with names, types, and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already run across the importance of writing down the interpretation. </a:t>
            </a:r>
          </a:p>
          <a:p>
            <a:r>
              <a:rPr lang="en-US" dirty="0"/>
              <a:t>In this example, what do x and y mean? </a:t>
            </a:r>
          </a:p>
          <a:p>
            <a:r>
              <a:rPr lang="en-US" dirty="0"/>
              <a:t>&lt;build through 5 animations&gt;</a:t>
            </a:r>
          </a:p>
          <a:p>
            <a:r>
              <a:rPr lang="en-US" dirty="0"/>
              <a:t>Just count the number of questions about this on Piazza!!</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3859533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this in context, Design is the SE activity before coding. There is a saying in SE that goes like this: “Design is not coding, coding is not design”. Design is a critical part of your SE process.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0001173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87729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&lt;show the code on left, ask students to look at it. Then click to build the animation and say “See, here is a clone of the same function, just with a different name, right?”&gt;</a:t>
            </a:r>
          </a:p>
          <a:p>
            <a:endParaRPr lang="en-US" dirty="0"/>
          </a:p>
          <a:p>
            <a:r>
              <a:rPr lang="en-US" dirty="0"/>
              <a:t>We can see that code clones are *especially* bad when they are near-misses. You look at these two code fragments, and the easiest thing for your brain to do is to assume that they are the same. But, they are not. </a:t>
            </a:r>
          </a:p>
          <a:p>
            <a:endParaRPr lang="en-US" dirty="0"/>
          </a:p>
          <a:p>
            <a:r>
              <a:rPr lang="en-US" dirty="0"/>
              <a:t>&lt;click&gt; Refactoring these two functions into one forces us to encode something about *what we mean* to do in these functions – in the name of the new function, and in its parameter names.</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520577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const's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&lt;You can skip this example if you are worried about time&gt;</a:t>
            </a:r>
          </a:p>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38</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2553356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brainstorming in class: Did you ever work with a system that scored so poorly on any of these qualities that it was re-written from scratch? Most likely case might be systems that were just not extendible</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66133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a:p>
            <a:r>
              <a:rPr lang="en-US" dirty="0"/>
              <a:t>Discuss: We now have three specifications of a bracket: one on Slide 24, one on Slide 25, and one here on Slide 27 (as </a:t>
            </a:r>
            <a:r>
              <a:rPr lang="en-US" dirty="0" err="1"/>
              <a:t>isInBracket</a:t>
            </a:r>
            <a:r>
              <a:rPr lang="en-US" dirty="0"/>
              <a:t>).   Do these specifications agree?  What could go wrong?</a:t>
            </a:r>
          </a:p>
          <a:p>
            <a:endParaRPr lang="en-US" dirty="0"/>
          </a:p>
          <a:p>
            <a:r>
              <a:rPr lang="en-US" dirty="0"/>
              <a:t>What assumptions does </a:t>
            </a:r>
            <a:r>
              <a:rPr lang="en-US" b="1" dirty="0"/>
              <a:t>income2bracket</a:t>
            </a:r>
            <a:r>
              <a:rPr lang="en-US" dirty="0"/>
              <a:t> make about the list </a:t>
            </a:r>
            <a:r>
              <a:rPr lang="en-US" b="1" dirty="0"/>
              <a:t>brackets</a:t>
            </a:r>
            <a:r>
              <a:rPr lang="en-US" dirty="0"/>
              <a:t>?</a:t>
            </a:r>
            <a:r>
              <a:rPr lang="en-US" b="1" dirty="0"/>
              <a:t>  </a:t>
            </a:r>
            <a:r>
              <a:rPr lang="en-US" b="0" dirty="0"/>
              <a:t>Hints: is every possible list of brackets a legal representation of some tax table? How could you define a bracket list that would cause income2bracket to return the wrong thing?  Where should we record these assumptions? Would it help to define a type called </a:t>
            </a:r>
            <a:r>
              <a:rPr lang="en-US" b="0" dirty="0" err="1"/>
              <a:t>TaxBracketList</a:t>
            </a:r>
            <a:r>
              <a:rPr lang="en-US" b="0" dirty="0"/>
              <a:t>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41</a:t>
            </a:fld>
            <a:endParaRPr lang="en-US"/>
          </a:p>
        </p:txBody>
      </p:sp>
    </p:spTree>
    <p:extLst>
      <p:ext uri="{BB962C8B-B14F-4D97-AF65-F5344CB8AC3E}">
        <p14:creationId xmlns:p14="http://schemas.microsoft.com/office/powerpoint/2010/main" val="4113311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A relevant question here often is, what are qualities of a good design? Mitch Kapor (Lotus123) says that “good design must exhibit firmness, commodity and delight.</a:t>
            </a:r>
            <a:br>
              <a:rPr lang="en-US" dirty="0"/>
            </a:b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988410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Remember that Design is often an iterative process.  Design may happen at all these scales at once.</a:t>
            </a:r>
          </a:p>
          <a:p>
            <a:endParaRPr lang="en-US" dirty="0"/>
          </a:p>
          <a:p>
            <a:r>
              <a:rPr lang="en-US" dirty="0"/>
              <a:t>Think about how each of these different scales might have opportunities to address the different quality goals.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which of the quality attributes might be most connected to the code scale? (Readability?)</a:t>
            </a:r>
          </a:p>
          <a:p>
            <a:r>
              <a:rPr lang="en-US" dirty="0"/>
              <a:t>Brainstorm: what are the tasks for which readability is important? (code review, debugging, feature development…)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90932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769120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1/17/2024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1/17/2024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1/17/2024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1/17/2024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1/17/2024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1/17/2024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1/17/2024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1/17/2024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1/17/2024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1/17/2024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1/17/2024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1/17/2024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l.acm.org/doi/10.1145/1390630.1390647"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neu-se.github.io/CS4530-Spring-2024/policies/style/#namin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l.acm.org/doi/10.5555/2820282.282028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a:sym typeface="Helvetica Neue" charset="0"/>
              </a:rPr>
              <a:t>Module 04 </a:t>
            </a:r>
            <a:r>
              <a:rPr lang="en-US" altLang="en-US" sz="3200" dirty="0">
                <a:sym typeface="Helvetica Neue" charset="0"/>
              </a:rPr>
              <a:t>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805238"/>
            <a:ext cx="10814539" cy="1655762"/>
          </a:xfrm>
        </p:spPr>
        <p:txBody>
          <a:bodyPr/>
          <a:lstStyle/>
          <a:p>
            <a:pPr>
              <a:lnSpc>
                <a:spcPct val="100000"/>
              </a:lnSpc>
            </a:pPr>
            <a:r>
              <a:rPr lang="en-US" dirty="0"/>
              <a:t>Jon Bell, Adeel </a:t>
            </a:r>
            <a:r>
              <a:rPr lang="en-US" dirty="0" err="1"/>
              <a:t>Bhutta</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C59-928D-F8E8-538C-F6D876B4EF96}"/>
              </a:ext>
            </a:extLst>
          </p:cNvPr>
          <p:cNvSpPr>
            <a:spLocks noGrp="1"/>
          </p:cNvSpPr>
          <p:nvPr>
            <p:ph type="title"/>
          </p:nvPr>
        </p:nvSpPr>
        <p:spPr/>
        <p:txBody>
          <a:bodyPr/>
          <a:lstStyle/>
          <a:p>
            <a:r>
              <a:rPr lang="en-US" dirty="0"/>
              <a:t>Warm-up: What is readability?</a:t>
            </a:r>
          </a:p>
        </p:txBody>
      </p:sp>
      <p:sp>
        <p:nvSpPr>
          <p:cNvPr id="4" name="Slide Number Placeholder 3">
            <a:extLst>
              <a:ext uri="{FF2B5EF4-FFF2-40B4-BE49-F238E27FC236}">
                <a16:creationId xmlns:a16="http://schemas.microsoft.com/office/drawing/2014/main" id="{B67420E4-FCE4-20BB-4086-962D4A54D63B}"/>
              </a:ext>
            </a:extLst>
          </p:cNvPr>
          <p:cNvSpPr>
            <a:spLocks noGrp="1"/>
          </p:cNvSpPr>
          <p:nvPr>
            <p:ph type="sldNum" sz="quarter" idx="12"/>
          </p:nvPr>
        </p:nvSpPr>
        <p:spPr/>
        <p:txBody>
          <a:bodyPr/>
          <a:lstStyle/>
          <a:p>
            <a:fld id="{20F37917-FD3A-4669-9018-DA04BCDD3D75}" type="slidenum">
              <a:rPr lang="en-US" smtClean="0"/>
              <a:t>10</a:t>
            </a:fld>
            <a:endParaRPr lang="en-US" dirty="0"/>
          </a:p>
        </p:txBody>
      </p:sp>
      <p:sp>
        <p:nvSpPr>
          <p:cNvPr id="3" name="function anotherExample(value: number): void {…">
            <a:extLst>
              <a:ext uri="{FF2B5EF4-FFF2-40B4-BE49-F238E27FC236}">
                <a16:creationId xmlns:a16="http://schemas.microsoft.com/office/drawing/2014/main" id="{9F7C747D-7CD4-EDF4-DA2B-0EFFD2E1769F}"/>
              </a:ext>
            </a:extLst>
          </p:cNvPr>
          <p:cNvSpPr txBox="1"/>
          <p:nvPr/>
        </p:nvSpPr>
        <p:spPr>
          <a:xfrm>
            <a:off x="1886674" y="2063749"/>
            <a:ext cx="9259790" cy="429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lgn="l" defTabSz="457200">
              <a:buSzPct val="100000"/>
              <a:buAutoNum type="arabicPeriod"/>
              <a:defRPr sz="2500">
                <a:solidFill>
                  <a:srgbClr val="000000"/>
                </a:solidFill>
                <a:latin typeface="Courier"/>
                <a:ea typeface="Courier"/>
                <a:cs typeface="Courier"/>
                <a:sym typeface="Courier"/>
              </a:defRPr>
            </a:pPr>
            <a:r>
              <a:rPr b="1" dirty="0">
                <a:solidFill>
                  <a:srgbClr val="011480"/>
                </a:solidFill>
              </a:rPr>
              <a:t>function </a:t>
            </a:r>
            <a:r>
              <a:rPr dirty="0" err="1"/>
              <a:t>anotherExample</a:t>
            </a:r>
            <a:r>
              <a:rPr dirty="0"/>
              <a:t>(value: </a:t>
            </a:r>
            <a:r>
              <a:rPr b="1" dirty="0">
                <a:solidFill>
                  <a:srgbClr val="011480"/>
                </a:solidFill>
              </a:rPr>
              <a:t>number</a:t>
            </a:r>
            <a:r>
              <a:rPr dirty="0"/>
              <a:t>): </a:t>
            </a:r>
            <a:r>
              <a:rPr b="1" dirty="0">
                <a:solidFill>
                  <a:srgbClr val="011480"/>
                </a:solidFill>
              </a:rPr>
              <a:t>void </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switch </a:t>
            </a:r>
            <a:r>
              <a:rPr dirty="0"/>
              <a:t>(value) {</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1</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2</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doSomethingElse</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break</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default</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doDefaultThing</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p>
          <a:p>
            <a:pPr marL="228600" indent="-228600" algn="l" defTabSz="457200">
              <a:buSzPct val="100000"/>
              <a:buAutoNum type="arabicPeriod"/>
              <a:defRPr sz="2500">
                <a:solidFill>
                  <a:srgbClr val="000000"/>
                </a:solidFill>
                <a:latin typeface="Courier"/>
                <a:ea typeface="Courier"/>
                <a:cs typeface="Courier"/>
                <a:sym typeface="Courier"/>
              </a:defRPr>
            </a:pPr>
            <a:r>
              <a:rPr dirty="0"/>
              <a:t>}</a:t>
            </a:r>
          </a:p>
        </p:txBody>
      </p:sp>
    </p:spTree>
    <p:extLst>
      <p:ext uri="{BB962C8B-B14F-4D97-AF65-F5344CB8AC3E}">
        <p14:creationId xmlns:p14="http://schemas.microsoft.com/office/powerpoint/2010/main" val="119850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C2CAC-CE22-291F-AC73-FD77CD3F155F}"/>
              </a:ext>
            </a:extLst>
          </p:cNvPr>
          <p:cNvSpPr>
            <a:spLocks noGrp="1"/>
          </p:cNvSpPr>
          <p:nvPr>
            <p:ph type="title"/>
          </p:nvPr>
        </p:nvSpPr>
        <p:spPr/>
        <p:txBody>
          <a:bodyPr/>
          <a:lstStyle/>
          <a:p>
            <a:r>
              <a:rPr lang="en-US" dirty="0"/>
              <a:t>What makes code “readable”?</a:t>
            </a:r>
          </a:p>
        </p:txBody>
      </p:sp>
      <p:sp>
        <p:nvSpPr>
          <p:cNvPr id="3" name="Content Placeholder 2">
            <a:extLst>
              <a:ext uri="{FF2B5EF4-FFF2-40B4-BE49-F238E27FC236}">
                <a16:creationId xmlns:a16="http://schemas.microsoft.com/office/drawing/2014/main" id="{CD730256-0425-3DCA-4BA7-1B27213FD038}"/>
              </a:ext>
            </a:extLst>
          </p:cNvPr>
          <p:cNvSpPr>
            <a:spLocks noGrp="1"/>
          </p:cNvSpPr>
          <p:nvPr>
            <p:ph idx="1"/>
          </p:nvPr>
        </p:nvSpPr>
        <p:spPr>
          <a:xfrm>
            <a:off x="838199" y="1500160"/>
            <a:ext cx="10892589" cy="4351338"/>
          </a:xfrm>
        </p:spPr>
        <p:txBody>
          <a:bodyPr/>
          <a:lstStyle/>
          <a:p>
            <a:r>
              <a:rPr lang="en-US" dirty="0">
                <a:hlinkClick r:id="rId3"/>
              </a:rPr>
              <a:t>2008 study by Buse and Weimer</a:t>
            </a:r>
            <a:r>
              <a:rPr lang="en-US" dirty="0"/>
              <a:t>: Survey 120 developers on 100 snippets</a:t>
            </a:r>
          </a:p>
        </p:txBody>
      </p:sp>
      <p:sp>
        <p:nvSpPr>
          <p:cNvPr id="4" name="Slide Number Placeholder 3">
            <a:extLst>
              <a:ext uri="{FF2B5EF4-FFF2-40B4-BE49-F238E27FC236}">
                <a16:creationId xmlns:a16="http://schemas.microsoft.com/office/drawing/2014/main" id="{7E706A20-D7FA-BE2E-7260-29620F5B7037}"/>
              </a:ext>
            </a:extLst>
          </p:cNvPr>
          <p:cNvSpPr>
            <a:spLocks noGrp="1"/>
          </p:cNvSpPr>
          <p:nvPr>
            <p:ph type="sldNum" sz="quarter" idx="12"/>
          </p:nvPr>
        </p:nvSpPr>
        <p:spPr/>
        <p:txBody>
          <a:bodyPr/>
          <a:lstStyle/>
          <a:p>
            <a:fld id="{20F37917-FD3A-4669-9018-DA04BCDD3D75}" type="slidenum">
              <a:rPr lang="en-US" smtClean="0"/>
              <a:t>11</a:t>
            </a:fld>
            <a:endParaRPr lang="en-US"/>
          </a:p>
        </p:txBody>
      </p:sp>
      <p:pic>
        <p:nvPicPr>
          <p:cNvPr id="5" name="Picture 4">
            <a:extLst>
              <a:ext uri="{FF2B5EF4-FFF2-40B4-BE49-F238E27FC236}">
                <a16:creationId xmlns:a16="http://schemas.microsoft.com/office/drawing/2014/main" id="{DB21D360-8C73-9F16-2334-09FB89C5DBA6}"/>
              </a:ext>
            </a:extLst>
          </p:cNvPr>
          <p:cNvPicPr>
            <a:picLocks noChangeAspect="1"/>
          </p:cNvPicPr>
          <p:nvPr/>
        </p:nvPicPr>
        <p:blipFill>
          <a:blip r:embed="rId4"/>
          <a:stretch>
            <a:fillRect/>
          </a:stretch>
        </p:blipFill>
        <p:spPr>
          <a:xfrm>
            <a:off x="5794363" y="2005096"/>
            <a:ext cx="3548806" cy="4716379"/>
          </a:xfrm>
          <a:prstGeom prst="rect">
            <a:avLst/>
          </a:prstGeom>
        </p:spPr>
      </p:pic>
      <p:pic>
        <p:nvPicPr>
          <p:cNvPr id="6" name="Picture 5">
            <a:extLst>
              <a:ext uri="{FF2B5EF4-FFF2-40B4-BE49-F238E27FC236}">
                <a16:creationId xmlns:a16="http://schemas.microsoft.com/office/drawing/2014/main" id="{41CDD6B6-79AE-B3FF-1C91-0C92144307B1}"/>
              </a:ext>
            </a:extLst>
          </p:cNvPr>
          <p:cNvPicPr>
            <a:picLocks noChangeAspect="1"/>
          </p:cNvPicPr>
          <p:nvPr/>
        </p:nvPicPr>
        <p:blipFill>
          <a:blip r:embed="rId5"/>
          <a:stretch>
            <a:fillRect/>
          </a:stretch>
        </p:blipFill>
        <p:spPr>
          <a:xfrm>
            <a:off x="683149" y="2324935"/>
            <a:ext cx="3517232" cy="4396540"/>
          </a:xfrm>
          <a:prstGeom prst="rect">
            <a:avLst/>
          </a:prstGeom>
        </p:spPr>
      </p:pic>
    </p:spTree>
    <p:extLst>
      <p:ext uri="{BB962C8B-B14F-4D97-AF65-F5344CB8AC3E}">
        <p14:creationId xmlns:p14="http://schemas.microsoft.com/office/powerpoint/2010/main" val="3512688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BDC5-5FF0-1A45-B80B-94E69B7B3547}"/>
              </a:ext>
            </a:extLst>
          </p:cNvPr>
          <p:cNvSpPr>
            <a:spLocks noGrp="1"/>
          </p:cNvSpPr>
          <p:nvPr>
            <p:ph type="title"/>
          </p:nvPr>
        </p:nvSpPr>
        <p:spPr/>
        <p:txBody>
          <a:bodyPr/>
          <a:lstStyle/>
          <a:p>
            <a:r>
              <a:rPr lang="en-US" dirty="0"/>
              <a:t>Linters Enforce Basic Readability Rules</a:t>
            </a:r>
          </a:p>
        </p:txBody>
      </p:sp>
      <p:sp>
        <p:nvSpPr>
          <p:cNvPr id="3" name="Content Placeholder 2">
            <a:extLst>
              <a:ext uri="{FF2B5EF4-FFF2-40B4-BE49-F238E27FC236}">
                <a16:creationId xmlns:a16="http://schemas.microsoft.com/office/drawing/2014/main" id="{508B2F74-6AF4-5969-46A0-1237A5FACDC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DE87D88B-5FBB-EA5F-BD3C-7FADEF034371}"/>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5" name="function calculateFoo(x: number, y: number, increment: boolean): number {…">
            <a:extLst>
              <a:ext uri="{FF2B5EF4-FFF2-40B4-BE49-F238E27FC236}">
                <a16:creationId xmlns:a16="http://schemas.microsoft.com/office/drawing/2014/main" id="{7F651442-6C01-B2E4-D6F9-ED16546D30EF}"/>
              </a:ext>
            </a:extLst>
          </p:cNvPr>
          <p:cNvSpPr txBox="1"/>
          <p:nvPr/>
        </p:nvSpPr>
        <p:spPr>
          <a:xfrm>
            <a:off x="217814" y="1884472"/>
            <a:ext cx="11878893"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37104" indent="-537104" algn="l" defTabSz="457200">
              <a:buSzPct val="100000"/>
              <a:buAutoNum type="arabicPeriod"/>
              <a:defRPr sz="2900">
                <a:solidFill>
                  <a:srgbClr val="000000"/>
                </a:solidFill>
                <a:latin typeface="Courier"/>
                <a:ea typeface="Courier"/>
                <a:cs typeface="Courier"/>
                <a:sym typeface="Courier"/>
              </a:defRPr>
            </a:pPr>
            <a:r>
              <a:rPr sz="2000" b="1" dirty="0">
                <a:solidFill>
                  <a:srgbClr val="011480"/>
                </a:solidFill>
              </a:rPr>
              <a:t>function </a:t>
            </a:r>
            <a:r>
              <a:rPr sz="2000" dirty="0" err="1"/>
              <a:t>calculateFoo</a:t>
            </a:r>
            <a:r>
              <a:rPr sz="2000" dirty="0"/>
              <a:t>(x: </a:t>
            </a:r>
            <a:r>
              <a:rPr sz="2000" b="1" dirty="0">
                <a:solidFill>
                  <a:srgbClr val="011480"/>
                </a:solidFill>
              </a:rPr>
              <a:t>number</a:t>
            </a:r>
            <a:r>
              <a:rPr sz="2000" dirty="0"/>
              <a:t>, y: </a:t>
            </a:r>
            <a:r>
              <a:rPr sz="2000" b="1" dirty="0">
                <a:solidFill>
                  <a:srgbClr val="011480"/>
                </a:solidFill>
              </a:rPr>
              <a:t>number</a:t>
            </a:r>
            <a:r>
              <a:rPr sz="2000" dirty="0"/>
              <a:t>, increment: </a:t>
            </a:r>
            <a:r>
              <a:rPr sz="2000" b="1" dirty="0" err="1">
                <a:solidFill>
                  <a:srgbClr val="011480"/>
                </a:solidFill>
              </a:rPr>
              <a:t>boolean</a:t>
            </a:r>
            <a:r>
              <a:rPr sz="2000" dirty="0"/>
              <a:t>): </a:t>
            </a:r>
            <a:r>
              <a:rPr sz="2000" b="1" dirty="0">
                <a:solidFill>
                  <a:srgbClr val="011480"/>
                </a:solidFill>
              </a:rPr>
              <a:t>number </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a:t>
            </a:r>
            <a:r>
              <a:rPr sz="2000" b="1" dirty="0">
                <a:solidFill>
                  <a:srgbClr val="011480"/>
                </a:solidFill>
              </a:rPr>
              <a:t>if </a:t>
            </a:r>
            <a:r>
              <a:rPr sz="2000" dirty="0"/>
              <a:t>(increment)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a:t>
            </a:r>
            <a:r>
              <a:rPr sz="2000" dirty="0">
                <a:solidFill>
                  <a:srgbClr val="0432FF"/>
                </a:solidFill>
              </a:rPr>
              <a:t>2</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y;</a:t>
            </a:r>
          </a:p>
          <a:p>
            <a:pPr marL="537104" indent="-537104" algn="l" defTabSz="457200">
              <a:buSzPct val="100000"/>
              <a:buAutoNum type="arabicPeriod"/>
              <a:defRPr sz="2900" b="1">
                <a:solidFill>
                  <a:srgbClr val="011480"/>
                </a:solidFill>
                <a:latin typeface="Courier"/>
                <a:ea typeface="Courier"/>
                <a:cs typeface="Courier"/>
                <a:sym typeface="Courier"/>
              </a:defRPr>
            </a:pPr>
            <a:r>
              <a:rPr sz="2000" b="0" dirty="0">
                <a:solidFill>
                  <a:srgbClr val="000000"/>
                </a:solidFill>
              </a:rPr>
              <a:t>  </a:t>
            </a:r>
            <a:r>
              <a:rPr sz="2000" dirty="0"/>
              <a:t>return </a:t>
            </a:r>
            <a:r>
              <a:rPr sz="2000" b="0" dirty="0">
                <a:solidFill>
                  <a:srgbClr val="000000"/>
                </a:solidFill>
              </a:rPr>
              <a:t>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a:t>
            </a:r>
          </a:p>
        </p:txBody>
      </p:sp>
      <p:grpSp>
        <p:nvGrpSpPr>
          <p:cNvPr id="6" name="Group">
            <a:extLst>
              <a:ext uri="{FF2B5EF4-FFF2-40B4-BE49-F238E27FC236}">
                <a16:creationId xmlns:a16="http://schemas.microsoft.com/office/drawing/2014/main" id="{9BD9B530-94A3-DE44-39A8-1E124E8E1C63}"/>
              </a:ext>
            </a:extLst>
          </p:cNvPr>
          <p:cNvGrpSpPr/>
          <p:nvPr/>
        </p:nvGrpSpPr>
        <p:grpSpPr>
          <a:xfrm>
            <a:off x="0" y="4281709"/>
            <a:ext cx="11976665" cy="2084772"/>
            <a:chOff x="115129" y="-449342"/>
            <a:chExt cx="19936362" cy="3654497"/>
          </a:xfrm>
        </p:grpSpPr>
        <p:sp>
          <p:nvSpPr>
            <p:cNvPr id="7" name="2:3   error    Expected { after 'if' condition              curly…">
              <a:extLst>
                <a:ext uri="{FF2B5EF4-FFF2-40B4-BE49-F238E27FC236}">
                  <a16:creationId xmlns:a16="http://schemas.microsoft.com/office/drawing/2014/main" id="{37355EB0-BE5C-AA86-28AC-3C94D04CA550}"/>
                </a:ext>
              </a:extLst>
            </p:cNvPr>
            <p:cNvSpPr txBox="1"/>
            <p:nvPr/>
          </p:nvSpPr>
          <p:spPr>
            <a:xfrm>
              <a:off x="567131" y="435637"/>
              <a:ext cx="19484360" cy="2769518"/>
            </a:xfrm>
            <a:prstGeom prst="rect">
              <a:avLst/>
            </a:prstGeom>
            <a:noFill/>
            <a:ln w="76200" cap="flat">
              <a:solidFill>
                <a:srgbClr val="ED220D"/>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lgn="l">
                <a:defRPr>
                  <a:solidFill>
                    <a:srgbClr val="000000"/>
                  </a:solidFill>
                  <a:latin typeface="Menlo Regular"/>
                  <a:ea typeface="Menlo Regular"/>
                  <a:cs typeface="Menlo Regular"/>
                  <a:sym typeface="Menlo Regular"/>
                </a:defRPr>
              </a:pPr>
              <a:r>
                <a:rPr sz="1600" dirty="0"/>
                <a:t>  2:3   error    Expected { after 'if' condition              curly</a:t>
              </a:r>
            </a:p>
            <a:p>
              <a:pPr algn="l">
                <a:defRPr>
                  <a:solidFill>
                    <a:srgbClr val="000000"/>
                  </a:solidFill>
                  <a:latin typeface="Menlo Regular"/>
                  <a:ea typeface="Menlo Regular"/>
                  <a:cs typeface="Menlo Regular"/>
                  <a:sym typeface="Menlo Regular"/>
                </a:defRPr>
              </a:pPr>
              <a:r>
                <a:rPr sz="1600" dirty="0"/>
                <a:t>  3:5   error    Expected no </a:t>
              </a:r>
              <a:r>
                <a:rPr sz="1600" dirty="0" err="1"/>
                <a:t>linebreak</a:t>
              </a:r>
              <a:r>
                <a:rPr sz="1600" dirty="0"/>
                <a:t> before this statement  </a:t>
              </a:r>
              <a:r>
                <a:rPr sz="1600" dirty="0" err="1"/>
                <a:t>nonblock</a:t>
              </a:r>
              <a:r>
                <a:rPr sz="1600" dirty="0"/>
                <a:t>-statement-body-position</a:t>
              </a:r>
            </a:p>
            <a:p>
              <a:pPr algn="l">
                <a:defRPr>
                  <a:solidFill>
                    <a:srgbClr val="000000"/>
                  </a:solidFill>
                  <a:latin typeface="Menlo Regular"/>
                  <a:ea typeface="Menlo Regular"/>
                  <a:cs typeface="Menlo Regular"/>
                  <a:sym typeface="Menlo Regular"/>
                </a:defRPr>
              </a:pPr>
              <a:r>
                <a:rPr sz="1600" dirty="0"/>
                <a:t>  3:5   error    Unary operator '++' used                     no-</a:t>
              </a:r>
              <a:r>
                <a:rPr sz="1600" dirty="0" err="1"/>
                <a:t>plusplus</a:t>
              </a:r>
              <a:endParaRPr sz="1600" dirty="0"/>
            </a:p>
            <a:p>
              <a:pPr algn="l">
                <a:defRPr>
                  <a:solidFill>
                    <a:srgbClr val="000000"/>
                  </a:solidFill>
                  <a:latin typeface="Menlo Regular"/>
                  <a:ea typeface="Menlo Regular"/>
                  <a:cs typeface="Menlo Regular"/>
                  <a:sym typeface="Menlo Regular"/>
                </a:defRPr>
              </a:pPr>
              <a:r>
                <a:rPr sz="1600" dirty="0"/>
                <a:t>  3:5   error    Assignment to function parameter 'x'         no-param-reassign</a:t>
              </a:r>
            </a:p>
            <a:p>
              <a:pPr algn="l">
                <a:defRPr>
                  <a:solidFill>
                    <a:srgbClr val="000000"/>
                  </a:solidFill>
                  <a:latin typeface="Menlo Regular"/>
                  <a:ea typeface="Menlo Regular"/>
                  <a:cs typeface="Menlo Regular"/>
                  <a:sym typeface="Menlo Regular"/>
                </a:defRPr>
              </a:pPr>
              <a:r>
                <a:rPr sz="1600" dirty="0"/>
                <a:t>  4:3   error    Assignment to function parameter 'x'         no-param-reassign</a:t>
              </a:r>
            </a:p>
            <a:p>
              <a:pPr algn="l">
                <a:defRPr>
                  <a:solidFill>
                    <a:srgbClr val="000000"/>
                  </a:solidFill>
                  <a:latin typeface="Menlo Regular"/>
                  <a:ea typeface="Menlo Regular"/>
                  <a:cs typeface="Menlo Regular"/>
                  <a:sym typeface="Menlo Regular"/>
                </a:defRPr>
              </a:pPr>
              <a:r>
                <a:rPr sz="1600" dirty="0"/>
                <a:t>  5:3   error    Assignment to function parameter 'x'         no-param-reassign</a:t>
              </a:r>
            </a:p>
          </p:txBody>
        </p:sp>
        <p:sp>
          <p:nvSpPr>
            <p:cNvPr id="8" name="Software engineering tools to the rescue!">
              <a:extLst>
                <a:ext uri="{FF2B5EF4-FFF2-40B4-BE49-F238E27FC236}">
                  <a16:creationId xmlns:a16="http://schemas.microsoft.com/office/drawing/2014/main" id="{CF221AC4-F6ED-3796-EDAC-9E3CFFB45F7C}"/>
                </a:ext>
              </a:extLst>
            </p:cNvPr>
            <p:cNvSpPr txBox="1"/>
            <p:nvPr/>
          </p:nvSpPr>
          <p:spPr>
            <a:xfrm>
              <a:off x="115129" y="-449342"/>
              <a:ext cx="7524648" cy="665403"/>
            </a:xfrm>
            <a:prstGeom prst="rect">
              <a:avLst/>
            </a:prstGeom>
            <a:solidFill>
              <a:srgbClr val="ED220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rPr sz="1800" dirty="0"/>
                <a:t>Software engineering tools to the rescue!</a:t>
              </a:r>
            </a:p>
          </p:txBody>
        </p:sp>
      </p:grpSp>
    </p:spTree>
    <p:extLst>
      <p:ext uri="{BB962C8B-B14F-4D97-AF65-F5344CB8AC3E}">
        <p14:creationId xmlns:p14="http://schemas.microsoft.com/office/powerpoint/2010/main" val="283943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BDC5-5FF0-1A45-B80B-94E69B7B3547}"/>
              </a:ext>
            </a:extLst>
          </p:cNvPr>
          <p:cNvSpPr>
            <a:spLocks noGrp="1"/>
          </p:cNvSpPr>
          <p:nvPr>
            <p:ph type="title"/>
          </p:nvPr>
        </p:nvSpPr>
        <p:spPr/>
        <p:txBody>
          <a:bodyPr/>
          <a:lstStyle/>
          <a:p>
            <a:r>
              <a:rPr lang="en-US" dirty="0"/>
              <a:t>Linters Enforce Basic Readability Rules</a:t>
            </a:r>
          </a:p>
        </p:txBody>
      </p:sp>
      <p:sp>
        <p:nvSpPr>
          <p:cNvPr id="4" name="Slide Number Placeholder 3">
            <a:extLst>
              <a:ext uri="{FF2B5EF4-FFF2-40B4-BE49-F238E27FC236}">
                <a16:creationId xmlns:a16="http://schemas.microsoft.com/office/drawing/2014/main" id="{DE87D88B-5FBB-EA5F-BD3C-7FADEF034371}"/>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9" name="function anotherExample(value: number): void {…">
            <a:extLst>
              <a:ext uri="{FF2B5EF4-FFF2-40B4-BE49-F238E27FC236}">
                <a16:creationId xmlns:a16="http://schemas.microsoft.com/office/drawing/2014/main" id="{37A2879C-30D2-2436-AB73-CA269B5307FF}"/>
              </a:ext>
            </a:extLst>
          </p:cNvPr>
          <p:cNvSpPr txBox="1"/>
          <p:nvPr/>
        </p:nvSpPr>
        <p:spPr>
          <a:xfrm>
            <a:off x="1329291" y="1605437"/>
            <a:ext cx="9335889" cy="43345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lgn="l" defTabSz="457200">
              <a:buSzPct val="100000"/>
              <a:buAutoNum type="arabicPeriod"/>
              <a:defRPr sz="2500">
                <a:solidFill>
                  <a:srgbClr val="000000"/>
                </a:solidFill>
                <a:latin typeface="Courier"/>
                <a:ea typeface="Courier"/>
                <a:cs typeface="Courier"/>
                <a:sym typeface="Courier"/>
              </a:defRPr>
            </a:pPr>
            <a:r>
              <a:rPr b="1" dirty="0">
                <a:solidFill>
                  <a:srgbClr val="011480"/>
                </a:solidFill>
              </a:rPr>
              <a:t>function </a:t>
            </a:r>
            <a:r>
              <a:rPr dirty="0" err="1"/>
              <a:t>anotherExample</a:t>
            </a:r>
            <a:r>
              <a:rPr dirty="0"/>
              <a:t>(value: </a:t>
            </a:r>
            <a:r>
              <a:rPr b="1" dirty="0">
                <a:solidFill>
                  <a:srgbClr val="011480"/>
                </a:solidFill>
              </a:rPr>
              <a:t>number</a:t>
            </a:r>
            <a:r>
              <a:rPr dirty="0"/>
              <a:t>): </a:t>
            </a:r>
            <a:r>
              <a:rPr b="1" dirty="0">
                <a:solidFill>
                  <a:srgbClr val="011480"/>
                </a:solidFill>
              </a:rPr>
              <a:t>void </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switch </a:t>
            </a:r>
            <a:r>
              <a:rPr dirty="0"/>
              <a:t>(value) {</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1</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case </a:t>
            </a:r>
            <a:r>
              <a:rPr b="0" dirty="0">
                <a:solidFill>
                  <a:srgbClr val="0432FF"/>
                </a:solidFill>
              </a:rPr>
              <a:t>2</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doSomethingElse</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b="1" dirty="0">
                <a:solidFill>
                  <a:srgbClr val="011480"/>
                </a:solidFill>
              </a:rPr>
              <a:t>break</a:t>
            </a:r>
            <a:r>
              <a:rPr dirty="0"/>
              <a:t>;</a:t>
            </a:r>
          </a:p>
          <a:p>
            <a:pPr marL="228600" indent="-228600" algn="l" defTabSz="457200">
              <a:buSzPct val="100000"/>
              <a:buAutoNum type="arabicPeriod"/>
              <a:defRPr sz="2500" b="1">
                <a:solidFill>
                  <a:srgbClr val="011480"/>
                </a:solidFill>
                <a:latin typeface="Courier"/>
                <a:ea typeface="Courier"/>
                <a:cs typeface="Courier"/>
                <a:sym typeface="Courier"/>
              </a:defRPr>
            </a:pPr>
            <a:r>
              <a:rPr b="0" dirty="0">
                <a:solidFill>
                  <a:srgbClr val="000000"/>
                </a:solidFill>
              </a:rPr>
              <a:t>    </a:t>
            </a:r>
            <a:r>
              <a:rPr dirty="0"/>
              <a:t>default</a:t>
            </a:r>
            <a:r>
              <a:rPr b="0" dirty="0">
                <a:solidFill>
                  <a:srgbClr val="000000"/>
                </a:solidFill>
              </a:rPr>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r>
              <a:rPr dirty="0" err="1"/>
              <a:t>doDefaultThing</a:t>
            </a:r>
            <a:r>
              <a:rPr dirty="0"/>
              <a:t>();</a:t>
            </a:r>
          </a:p>
          <a:p>
            <a:pPr marL="228600" indent="-228600" algn="l" defTabSz="457200">
              <a:buSzPct val="100000"/>
              <a:buAutoNum type="arabicPeriod"/>
              <a:defRPr sz="2500">
                <a:solidFill>
                  <a:srgbClr val="000000"/>
                </a:solidFill>
                <a:latin typeface="Courier"/>
                <a:ea typeface="Courier"/>
                <a:cs typeface="Courier"/>
                <a:sym typeface="Courier"/>
              </a:defRPr>
            </a:pPr>
            <a:r>
              <a:rPr dirty="0"/>
              <a:t>  }</a:t>
            </a:r>
          </a:p>
          <a:p>
            <a:pPr marL="228600" indent="-228600" algn="l" defTabSz="457200">
              <a:buSzPct val="100000"/>
              <a:buAutoNum type="arabicPeriod"/>
              <a:defRPr sz="2500">
                <a:solidFill>
                  <a:srgbClr val="000000"/>
                </a:solidFill>
                <a:latin typeface="Courier"/>
                <a:ea typeface="Courier"/>
                <a:cs typeface="Courier"/>
                <a:sym typeface="Courier"/>
              </a:defRPr>
            </a:pPr>
            <a:r>
              <a:rPr dirty="0"/>
              <a:t>}</a:t>
            </a:r>
          </a:p>
        </p:txBody>
      </p:sp>
      <p:sp>
        <p:nvSpPr>
          <p:cNvPr id="10" name="5:5   error    Expected a 'break' statement before 'case'  no-fallthrough">
            <a:extLst>
              <a:ext uri="{FF2B5EF4-FFF2-40B4-BE49-F238E27FC236}">
                <a16:creationId xmlns:a16="http://schemas.microsoft.com/office/drawing/2014/main" id="{C9E17FBD-42FE-13F2-43B3-6560A54F785D}"/>
              </a:ext>
            </a:extLst>
          </p:cNvPr>
          <p:cNvSpPr txBox="1"/>
          <p:nvPr/>
        </p:nvSpPr>
        <p:spPr>
          <a:xfrm>
            <a:off x="640671" y="5976759"/>
            <a:ext cx="10713127" cy="379591"/>
          </a:xfrm>
          <a:prstGeom prst="rect">
            <a:avLst/>
          </a:prstGeom>
          <a:ln w="76200">
            <a:solidFill>
              <a:srgbClr val="ED220D"/>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a:latin typeface="Menlo Regular"/>
                <a:ea typeface="Menlo Regular"/>
                <a:cs typeface="Menlo Regular"/>
                <a:sym typeface="Menlo Regular"/>
              </a:defRPr>
            </a:lvl1pPr>
          </a:lstStyle>
          <a:p>
            <a:r>
              <a:t>  5:5   error    Expected a 'break' statement before 'case'  no-fallthrough</a:t>
            </a:r>
          </a:p>
        </p:txBody>
      </p:sp>
    </p:spTree>
    <p:extLst>
      <p:ext uri="{BB962C8B-B14F-4D97-AF65-F5344CB8AC3E}">
        <p14:creationId xmlns:p14="http://schemas.microsoft.com/office/powerpoint/2010/main" val="415527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burnt machine with open doors&#10;&#10;Photo by Jonathan Bell 2008/creative commons BY-SA">
            <a:extLst>
              <a:ext uri="{FF2B5EF4-FFF2-40B4-BE49-F238E27FC236}">
                <a16:creationId xmlns:a16="http://schemas.microsoft.com/office/drawing/2014/main" id="{A1FF726F-BA06-767F-CEFE-667A79203779}"/>
              </a:ext>
            </a:extLst>
          </p:cNvPr>
          <p:cNvPicPr>
            <a:picLocks noChangeAspect="1"/>
          </p:cNvPicPr>
          <p:nvPr/>
        </p:nvPicPr>
        <p:blipFill rotWithShape="1">
          <a:blip r:embed="rId3">
            <a:extLst>
              <a:ext uri="{28A0092B-C50C-407E-A947-70E740481C1C}">
                <a14:useLocalDpi xmlns:a14="http://schemas.microsoft.com/office/drawing/2010/main" val="0"/>
              </a:ext>
            </a:extLst>
          </a:blip>
          <a:srcRect t="16461" b="36198"/>
          <a:stretch/>
        </p:blipFill>
        <p:spPr>
          <a:xfrm>
            <a:off x="2557409" y="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7AA3A2-EAB6-596F-2255-875AF82A857D}"/>
              </a:ext>
            </a:extLst>
          </p:cNvPr>
          <p:cNvSpPr>
            <a:spLocks noGrp="1"/>
          </p:cNvSpPr>
          <p:nvPr>
            <p:ph type="title"/>
          </p:nvPr>
        </p:nvSpPr>
        <p:spPr>
          <a:xfrm>
            <a:off x="838200" y="365125"/>
            <a:ext cx="3822189" cy="1899912"/>
          </a:xfrm>
        </p:spPr>
        <p:txBody>
          <a:bodyPr>
            <a:normAutofit/>
          </a:bodyPr>
          <a:lstStyle/>
          <a:p>
            <a:r>
              <a:rPr lang="en-US" sz="4000" dirty="0"/>
              <a:t>“Too Much Lint Causes Fires”</a:t>
            </a:r>
          </a:p>
        </p:txBody>
      </p:sp>
      <p:sp>
        <p:nvSpPr>
          <p:cNvPr id="10" name="Content Placeholder 9">
            <a:extLst>
              <a:ext uri="{FF2B5EF4-FFF2-40B4-BE49-F238E27FC236}">
                <a16:creationId xmlns:a16="http://schemas.microsoft.com/office/drawing/2014/main" id="{36CB5BE5-93DE-8C2B-D6A3-E52DB569DA7C}"/>
              </a:ext>
            </a:extLst>
          </p:cNvPr>
          <p:cNvSpPr>
            <a:spLocks noGrp="1"/>
          </p:cNvSpPr>
          <p:nvPr>
            <p:ph idx="1"/>
          </p:nvPr>
        </p:nvSpPr>
        <p:spPr>
          <a:xfrm>
            <a:off x="838200" y="2434201"/>
            <a:ext cx="3822189" cy="3742762"/>
          </a:xfrm>
        </p:spPr>
        <p:txBody>
          <a:bodyPr>
            <a:normAutofit/>
          </a:bodyPr>
          <a:lstStyle/>
          <a:p>
            <a:r>
              <a:rPr lang="en-US" sz="2000" dirty="0"/>
              <a:t>Linters have a configurable set of rules that can be checked cheaply and automatically</a:t>
            </a:r>
          </a:p>
          <a:p>
            <a:r>
              <a:rPr lang="en-US" sz="2000" dirty="0"/>
              <a:t>Configure and re-evaluate lint rules based on needs</a:t>
            </a:r>
          </a:p>
          <a:p>
            <a:r>
              <a:rPr lang="en-US" sz="2000" dirty="0"/>
              <a:t>Different projects and contexts might call for different rules</a:t>
            </a:r>
          </a:p>
          <a:p>
            <a:r>
              <a:rPr lang="en-US" sz="2000" dirty="0"/>
              <a:t>Linting rules can not be defined for </a:t>
            </a:r>
            <a:r>
              <a:rPr lang="en-US" sz="2000" i="1" dirty="0"/>
              <a:t>all</a:t>
            </a:r>
            <a:r>
              <a:rPr lang="en-US" sz="2000" dirty="0"/>
              <a:t> readability best-practices</a:t>
            </a:r>
          </a:p>
        </p:txBody>
      </p:sp>
      <p:sp>
        <p:nvSpPr>
          <p:cNvPr id="4" name="Slide Number Placeholder 3">
            <a:extLst>
              <a:ext uri="{FF2B5EF4-FFF2-40B4-BE49-F238E27FC236}">
                <a16:creationId xmlns:a16="http://schemas.microsoft.com/office/drawing/2014/main" id="{471BBBF4-699B-7845-F136-7B57C13C4FB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14</a:t>
            </a:fld>
            <a:endParaRPr lang="en-US">
              <a:solidFill>
                <a:srgbClr val="FFFFFF"/>
              </a:solidFill>
            </a:endParaRPr>
          </a:p>
        </p:txBody>
      </p:sp>
    </p:spTree>
    <p:extLst>
      <p:ext uri="{BB962C8B-B14F-4D97-AF65-F5344CB8AC3E}">
        <p14:creationId xmlns:p14="http://schemas.microsoft.com/office/powerpoint/2010/main" val="830561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 for understandability and maintainability</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15</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F4E20-BC10-0184-9906-8F0744915A48}"/>
              </a:ext>
            </a:extLst>
          </p:cNvPr>
          <p:cNvSpPr>
            <a:spLocks noGrp="1"/>
          </p:cNvSpPr>
          <p:nvPr>
            <p:ph type="title"/>
          </p:nvPr>
        </p:nvSpPr>
        <p:spPr/>
        <p:txBody>
          <a:bodyPr/>
          <a:lstStyle/>
          <a:p>
            <a:r>
              <a:rPr lang="en-US" dirty="0"/>
              <a:t>Readability and Maintainability are Human Factors</a:t>
            </a:r>
          </a:p>
        </p:txBody>
      </p:sp>
      <p:sp>
        <p:nvSpPr>
          <p:cNvPr id="3" name="Content Placeholder 2">
            <a:extLst>
              <a:ext uri="{FF2B5EF4-FFF2-40B4-BE49-F238E27FC236}">
                <a16:creationId xmlns:a16="http://schemas.microsoft.com/office/drawing/2014/main" id="{7DA1792B-5C39-2F36-7ABD-EA0A3AD3A86B}"/>
              </a:ext>
            </a:extLst>
          </p:cNvPr>
          <p:cNvSpPr>
            <a:spLocks noGrp="1"/>
          </p:cNvSpPr>
          <p:nvPr>
            <p:ph idx="1"/>
          </p:nvPr>
        </p:nvSpPr>
        <p:spPr>
          <a:xfrm>
            <a:off x="838200" y="1500160"/>
            <a:ext cx="6265889" cy="4351338"/>
          </a:xfrm>
        </p:spPr>
        <p:txBody>
          <a:bodyPr>
            <a:normAutofit lnSpcReduction="10000"/>
          </a:bodyPr>
          <a:lstStyle/>
          <a:p>
            <a:r>
              <a:rPr lang="en-US" dirty="0"/>
              <a:t>Understanding code requires a developer to:</a:t>
            </a:r>
          </a:p>
          <a:p>
            <a:pPr lvl="1"/>
            <a:r>
              <a:rPr lang="en-US" dirty="0"/>
              <a:t>Access their long-term memory (e.g. for language syntax, API documentation)</a:t>
            </a:r>
          </a:p>
          <a:p>
            <a:pPr lvl="1"/>
            <a:r>
              <a:rPr lang="en-US" dirty="0"/>
              <a:t>Access their short-term memory (e.g. for tracking keywords, variable names, </a:t>
            </a:r>
            <a:r>
              <a:rPr lang="en-US" dirty="0" err="1"/>
              <a:t>etc</a:t>
            </a:r>
            <a:r>
              <a:rPr lang="en-US" dirty="0"/>
              <a:t>)</a:t>
            </a:r>
          </a:p>
          <a:p>
            <a:pPr lvl="1"/>
            <a:r>
              <a:rPr lang="en-US" dirty="0"/>
              <a:t>Manipulate new thoughts, ideas, </a:t>
            </a:r>
            <a:r>
              <a:rPr lang="en-US" dirty="0" err="1"/>
              <a:t>etc</a:t>
            </a:r>
            <a:r>
              <a:rPr lang="en-US" dirty="0"/>
              <a:t> in working memory</a:t>
            </a:r>
          </a:p>
          <a:p>
            <a:r>
              <a:rPr lang="en-US" dirty="0"/>
              <a:t>Short-term memory capacity: 7 ± 2 items</a:t>
            </a:r>
          </a:p>
          <a:p>
            <a:r>
              <a:rPr lang="en-US" dirty="0"/>
              <a:t>Accessing long-term memory is much slower</a:t>
            </a:r>
          </a:p>
        </p:txBody>
      </p:sp>
      <p:sp>
        <p:nvSpPr>
          <p:cNvPr id="4" name="Slide Number Placeholder 3">
            <a:extLst>
              <a:ext uri="{FF2B5EF4-FFF2-40B4-BE49-F238E27FC236}">
                <a16:creationId xmlns:a16="http://schemas.microsoft.com/office/drawing/2014/main" id="{A3F08F2E-194D-963D-276A-AF85EA355110}"/>
              </a:ext>
            </a:extLst>
          </p:cNvPr>
          <p:cNvSpPr>
            <a:spLocks noGrp="1"/>
          </p:cNvSpPr>
          <p:nvPr>
            <p:ph type="sldNum" sz="quarter" idx="12"/>
          </p:nvPr>
        </p:nvSpPr>
        <p:spPr/>
        <p:txBody>
          <a:bodyPr/>
          <a:lstStyle/>
          <a:p>
            <a:fld id="{20F37917-FD3A-4669-9018-DA04BCDD3D75}" type="slidenum">
              <a:rPr lang="en-US" smtClean="0"/>
              <a:t>16</a:t>
            </a:fld>
            <a:endParaRPr lang="en-US"/>
          </a:p>
        </p:txBody>
      </p:sp>
      <p:pic>
        <p:nvPicPr>
          <p:cNvPr id="5" name="Picture 4">
            <a:extLst>
              <a:ext uri="{FF2B5EF4-FFF2-40B4-BE49-F238E27FC236}">
                <a16:creationId xmlns:a16="http://schemas.microsoft.com/office/drawing/2014/main" id="{17CB47B3-743D-F5BD-BA64-99DA864B2AAE}"/>
              </a:ext>
            </a:extLst>
          </p:cNvPr>
          <p:cNvPicPr>
            <a:picLocks noChangeAspect="1"/>
          </p:cNvPicPr>
          <p:nvPr/>
        </p:nvPicPr>
        <p:blipFill>
          <a:blip r:embed="rId3"/>
          <a:stretch>
            <a:fillRect/>
          </a:stretch>
        </p:blipFill>
        <p:spPr>
          <a:xfrm>
            <a:off x="7104089" y="1693160"/>
            <a:ext cx="4663190" cy="4663190"/>
          </a:xfrm>
          <a:prstGeom prst="rect">
            <a:avLst/>
          </a:prstGeom>
        </p:spPr>
      </p:pic>
      <p:sp>
        <p:nvSpPr>
          <p:cNvPr id="6" name="TextBox 5">
            <a:extLst>
              <a:ext uri="{FF2B5EF4-FFF2-40B4-BE49-F238E27FC236}">
                <a16:creationId xmlns:a16="http://schemas.microsoft.com/office/drawing/2014/main" id="{8871C1D2-B85B-B7A6-6774-1E96829CED92}"/>
              </a:ext>
            </a:extLst>
          </p:cNvPr>
          <p:cNvSpPr txBox="1"/>
          <p:nvPr/>
        </p:nvSpPr>
        <p:spPr>
          <a:xfrm>
            <a:off x="9418819" y="4895017"/>
            <a:ext cx="1978702"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Long term memory</a:t>
            </a:r>
          </a:p>
        </p:txBody>
      </p:sp>
      <p:sp>
        <p:nvSpPr>
          <p:cNvPr id="7" name="TextBox 6">
            <a:extLst>
              <a:ext uri="{FF2B5EF4-FFF2-40B4-BE49-F238E27FC236}">
                <a16:creationId xmlns:a16="http://schemas.microsoft.com/office/drawing/2014/main" id="{55847C2F-4BB5-2F35-76BD-E27B5A1F7EEA}"/>
              </a:ext>
            </a:extLst>
          </p:cNvPr>
          <p:cNvSpPr txBox="1"/>
          <p:nvPr/>
        </p:nvSpPr>
        <p:spPr>
          <a:xfrm>
            <a:off x="9571219" y="4275852"/>
            <a:ext cx="2196060" cy="2698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Short term memory</a:t>
            </a:r>
          </a:p>
        </p:txBody>
      </p:sp>
      <p:sp>
        <p:nvSpPr>
          <p:cNvPr id="8" name="TextBox 7">
            <a:extLst>
              <a:ext uri="{FF2B5EF4-FFF2-40B4-BE49-F238E27FC236}">
                <a16:creationId xmlns:a16="http://schemas.microsoft.com/office/drawing/2014/main" id="{7422F237-DB0B-128B-AA92-838F33C74912}"/>
              </a:ext>
            </a:extLst>
          </p:cNvPr>
          <p:cNvSpPr txBox="1"/>
          <p:nvPr/>
        </p:nvSpPr>
        <p:spPr>
          <a:xfrm>
            <a:off x="8280817" y="1962983"/>
            <a:ext cx="1807564" cy="2798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bg1"/>
                </a:solidFill>
              </a:rPr>
              <a:t>Working memory</a:t>
            </a:r>
          </a:p>
        </p:txBody>
      </p:sp>
    </p:spTree>
    <p:extLst>
      <p:ext uri="{BB962C8B-B14F-4D97-AF65-F5344CB8AC3E}">
        <p14:creationId xmlns:p14="http://schemas.microsoft.com/office/powerpoint/2010/main" val="1442055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FA481-5614-D146-8F79-9881A75A3C88}"/>
              </a:ext>
            </a:extLst>
          </p:cNvPr>
          <p:cNvSpPr>
            <a:spLocks noGrp="1"/>
          </p:cNvSpPr>
          <p:nvPr>
            <p:ph type="title"/>
          </p:nvPr>
        </p:nvSpPr>
        <p:spPr/>
        <p:txBody>
          <a:bodyPr/>
          <a:lstStyle/>
          <a:p>
            <a:r>
              <a:rPr lang="en-US" dirty="0"/>
              <a:t>Short-Term Memory Holds “Chunks”</a:t>
            </a:r>
          </a:p>
        </p:txBody>
      </p:sp>
      <p:sp>
        <p:nvSpPr>
          <p:cNvPr id="3" name="Content Placeholder 2">
            <a:extLst>
              <a:ext uri="{FF2B5EF4-FFF2-40B4-BE49-F238E27FC236}">
                <a16:creationId xmlns:a16="http://schemas.microsoft.com/office/drawing/2014/main" id="{078B7515-2DA5-EBBF-89F6-9B70B13E2987}"/>
              </a:ext>
            </a:extLst>
          </p:cNvPr>
          <p:cNvSpPr>
            <a:spLocks noGrp="1"/>
          </p:cNvSpPr>
          <p:nvPr>
            <p:ph idx="1"/>
          </p:nvPr>
        </p:nvSpPr>
        <p:spPr/>
        <p:txBody>
          <a:bodyPr/>
          <a:lstStyle/>
          <a:p>
            <a:r>
              <a:rPr lang="en-US" dirty="0"/>
              <a:t>A chunk might be anything that has meaning</a:t>
            </a:r>
          </a:p>
          <a:p>
            <a:r>
              <a:rPr lang="en-US" dirty="0"/>
              <a:t>The </a:t>
            </a:r>
            <a:r>
              <a:rPr lang="en-US" i="1" dirty="0"/>
              <a:t>number</a:t>
            </a:r>
            <a:r>
              <a:rPr lang="en-US" dirty="0"/>
              <a:t> of chunks in STM is fixed, but chunks might be different size!</a:t>
            </a:r>
          </a:p>
          <a:p>
            <a:r>
              <a:rPr lang="en-US" dirty="0"/>
              <a:t>Memory retention is relative to concepts you already have</a:t>
            </a:r>
          </a:p>
          <a:p>
            <a:r>
              <a:rPr lang="en-US" dirty="0"/>
              <a:t>Which of these sequences is easier to remember?</a:t>
            </a:r>
          </a:p>
          <a:p>
            <a:pPr lvl="1"/>
            <a:r>
              <a:rPr lang="en-US" dirty="0"/>
              <a:t>10, 20, 30, 40, 50, 60, 70, 80</a:t>
            </a:r>
          </a:p>
          <a:p>
            <a:pPr lvl="1"/>
            <a:r>
              <a:rPr lang="en-US" dirty="0"/>
              <a:t>50, 30, 60, 20, 80, 10, 40, 70</a:t>
            </a:r>
          </a:p>
          <a:p>
            <a:endParaRPr lang="en-US" dirty="0"/>
          </a:p>
        </p:txBody>
      </p:sp>
      <p:sp>
        <p:nvSpPr>
          <p:cNvPr id="4" name="Slide Number Placeholder 3">
            <a:extLst>
              <a:ext uri="{FF2B5EF4-FFF2-40B4-BE49-F238E27FC236}">
                <a16:creationId xmlns:a16="http://schemas.microsoft.com/office/drawing/2014/main" id="{96E0162F-6250-5AF8-06DE-6DEDF610784F}"/>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5" name="TextBox 4">
            <a:extLst>
              <a:ext uri="{FF2B5EF4-FFF2-40B4-BE49-F238E27FC236}">
                <a16:creationId xmlns:a16="http://schemas.microsoft.com/office/drawing/2014/main" id="{4978C8BB-3962-6061-3266-27467BC0E6CD}"/>
              </a:ext>
            </a:extLst>
          </p:cNvPr>
          <p:cNvSpPr txBox="1"/>
          <p:nvPr/>
        </p:nvSpPr>
        <p:spPr>
          <a:xfrm>
            <a:off x="4419600" y="1790700"/>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935629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r>
              <a:rPr lang="en-US" dirty="0">
                <a:sym typeface="Wingdings" panose="05000000000000000000" pitchFamily="2" charset="2"/>
              </a:rPr>
              <a:t>Good names support chunking</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864930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lstStyle/>
          <a:p>
            <a:r>
              <a:rPr lang="en-US"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19</a:t>
            </a:fld>
            <a:endParaRPr lang="en-US">
              <a:sym typeface="Helvetica Neue"/>
            </a:endParaRPr>
          </a:p>
        </p:txBody>
      </p:sp>
      <p:sp>
        <p:nvSpPr>
          <p:cNvPr id="5" name="Rectangle 4">
            <a:extLst>
              <a:ext uri="{FF2B5EF4-FFF2-40B4-BE49-F238E27FC236}">
                <a16:creationId xmlns:a16="http://schemas.microsoft.com/office/drawing/2014/main" id="{BE237715-0D80-47DC-8219-FE3B73352717}"/>
              </a:ext>
            </a:extLst>
          </p:cNvPr>
          <p:cNvSpPr/>
          <p:nvPr/>
        </p:nvSpPr>
        <p:spPr>
          <a:xfrm>
            <a:off x="838200" y="5424124"/>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7129AFE6-2303-4CE4-8200-A004DD436F97}"/>
              </a:ext>
            </a:extLst>
          </p:cNvPr>
          <p:cNvSpPr/>
          <p:nvPr/>
        </p:nvSpPr>
        <p:spPr>
          <a:xfrm>
            <a:off x="838200" y="1852361"/>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2230315" y="2836014"/>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838199" y="3638242"/>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2230315" y="4621895"/>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autoUpdateAnimBg="0"/>
      <p:bldP spid="8" grpId="0"/>
      <p:bldP spid="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6774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Good Names Reduce Cognitive Load</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533400" y="2082800"/>
            <a:ext cx="2006600"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 : number</a:t>
            </a:r>
          </a:p>
        </p:txBody>
      </p:sp>
      <p:sp>
        <p:nvSpPr>
          <p:cNvPr id="5" name="TextBox 4">
            <a:extLst>
              <a:ext uri="{FF2B5EF4-FFF2-40B4-BE49-F238E27FC236}">
                <a16:creationId xmlns:a16="http://schemas.microsoft.com/office/drawing/2014/main" id="{883767E2-3D1D-C00A-1FB4-4835A7544FE3}"/>
              </a:ext>
            </a:extLst>
          </p:cNvPr>
          <p:cNvSpPr txBox="1"/>
          <p:nvPr/>
        </p:nvSpPr>
        <p:spPr>
          <a:xfrm>
            <a:off x="7537450" y="2169717"/>
            <a:ext cx="1898650" cy="10985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684837" y="3421856"/>
            <a:ext cx="1263650"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a:solidFill>
                  <a:schemeClr val="tx1"/>
                </a:solidFill>
              </a:rPr>
              <a:t>t number</a:t>
            </a:r>
            <a:endParaRPr lang="en-US" dirty="0">
              <a:solidFill>
                <a:schemeClr val="tx1"/>
              </a:solidFill>
            </a:endParaRPr>
          </a:p>
        </p:txBody>
      </p:sp>
      <p:sp>
        <p:nvSpPr>
          <p:cNvPr id="8" name="TextBox 7">
            <a:extLst>
              <a:ext uri="{FF2B5EF4-FFF2-40B4-BE49-F238E27FC236}">
                <a16:creationId xmlns:a16="http://schemas.microsoft.com/office/drawing/2014/main" id="{AF11D8BA-207A-9658-2568-519618C345DB}"/>
              </a:ext>
            </a:extLst>
          </p:cNvPr>
          <p:cNvSpPr txBox="1"/>
          <p:nvPr/>
        </p:nvSpPr>
        <p:spPr>
          <a:xfrm>
            <a:off x="3986213" y="2435225"/>
            <a:ext cx="1244600" cy="28257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 number</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88250" y="2447131"/>
            <a:ext cx="1803400" cy="765969"/>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Knowledge on names, types</a:t>
            </a:r>
          </a:p>
        </p:txBody>
      </p:sp>
      <p:sp>
        <p:nvSpPr>
          <p:cNvPr id="10" name="TextBox 9">
            <a:extLst>
              <a:ext uri="{FF2B5EF4-FFF2-40B4-BE49-F238E27FC236}">
                <a16:creationId xmlns:a16="http://schemas.microsoft.com/office/drawing/2014/main" id="{BC3D0A94-B73B-4952-B4C0-25B8EB275FEA}"/>
              </a:ext>
            </a:extLst>
          </p:cNvPr>
          <p:cNvSpPr txBox="1"/>
          <p:nvPr/>
        </p:nvSpPr>
        <p:spPr>
          <a:xfrm>
            <a:off x="5684837" y="3724276"/>
            <a:ext cx="1263650" cy="59055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rPr>
              <a:t>Knowledge of names</a:t>
            </a:r>
          </a:p>
        </p:txBody>
      </p:sp>
      <p:sp>
        <p:nvSpPr>
          <p:cNvPr id="11" name="TextBox 10">
            <a:extLst>
              <a:ext uri="{FF2B5EF4-FFF2-40B4-BE49-F238E27FC236}">
                <a16:creationId xmlns:a16="http://schemas.microsoft.com/office/drawing/2014/main" id="{C90EA049-5246-9612-CF6D-122EF56536EB}"/>
              </a:ext>
            </a:extLst>
          </p:cNvPr>
          <p:cNvSpPr txBox="1"/>
          <p:nvPr/>
        </p:nvSpPr>
        <p:spPr>
          <a:xfrm>
            <a:off x="3663950" y="209153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397500" y="3105351"/>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540000" y="2305050"/>
            <a:ext cx="1446213" cy="271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608513" y="2717800"/>
            <a:ext cx="1076324" cy="85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6948487" y="2718992"/>
            <a:ext cx="588963" cy="1300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882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30489-A064-F5A9-1B17-00088F3F7F44}"/>
              </a:ext>
            </a:extLst>
          </p:cNvPr>
          <p:cNvSpPr>
            <a:spLocks noGrp="1"/>
          </p:cNvSpPr>
          <p:nvPr>
            <p:ph type="title"/>
          </p:nvPr>
        </p:nvSpPr>
        <p:spPr/>
        <p:txBody>
          <a:bodyPr/>
          <a:lstStyle/>
          <a:p>
            <a:r>
              <a:rPr lang="en-US" dirty="0"/>
              <a:t>Standardizing Names is More Important than the Standard Itself</a:t>
            </a:r>
          </a:p>
        </p:txBody>
      </p:sp>
      <p:sp>
        <p:nvSpPr>
          <p:cNvPr id="3" name="Content Placeholder 2">
            <a:extLst>
              <a:ext uri="{FF2B5EF4-FFF2-40B4-BE49-F238E27FC236}">
                <a16:creationId xmlns:a16="http://schemas.microsoft.com/office/drawing/2014/main" id="{3E798C6E-C139-AB5E-7FD9-0931096B7346}"/>
              </a:ext>
            </a:extLst>
          </p:cNvPr>
          <p:cNvSpPr>
            <a:spLocks noGrp="1"/>
          </p:cNvSpPr>
          <p:nvPr>
            <p:ph idx="1"/>
          </p:nvPr>
        </p:nvSpPr>
        <p:spPr/>
        <p:txBody>
          <a:bodyPr/>
          <a:lstStyle/>
          <a:p>
            <a:r>
              <a:rPr lang="en-US" dirty="0"/>
              <a:t>Using a naming convention </a:t>
            </a:r>
            <a:r>
              <a:rPr lang="en-US" i="1" dirty="0"/>
              <a:t>consistently</a:t>
            </a:r>
            <a:r>
              <a:rPr lang="en-US" dirty="0"/>
              <a:t> in a codebase improves understanding</a:t>
            </a:r>
          </a:p>
          <a:p>
            <a:r>
              <a:rPr lang="en-US" dirty="0"/>
              <a:t>Consider standardizing:</a:t>
            </a:r>
          </a:p>
          <a:p>
            <a:pPr lvl="1"/>
            <a:r>
              <a:rPr lang="en-US" dirty="0" err="1"/>
              <a:t>snake_case</a:t>
            </a:r>
            <a:r>
              <a:rPr lang="en-US" dirty="0"/>
              <a:t> vs camelCase vs </a:t>
            </a:r>
            <a:r>
              <a:rPr lang="en-US" dirty="0" err="1"/>
              <a:t>PascalCase</a:t>
            </a:r>
            <a:endParaRPr lang="en-US" dirty="0"/>
          </a:p>
          <a:p>
            <a:pPr lvl="1"/>
            <a:r>
              <a:rPr lang="en-US" dirty="0"/>
              <a:t>Abbreviations in names vs words written out fully</a:t>
            </a:r>
          </a:p>
          <a:p>
            <a:pPr lvl="1"/>
            <a:r>
              <a:rPr lang="en-US" dirty="0"/>
              <a:t>Maximum name length</a:t>
            </a:r>
          </a:p>
          <a:p>
            <a:r>
              <a:rPr lang="en-US" dirty="0"/>
              <a:t>For this course, use </a:t>
            </a:r>
            <a:r>
              <a:rPr lang="en-US" dirty="0">
                <a:hlinkClick r:id="rId3"/>
              </a:rPr>
              <a:t>our naming policies</a:t>
            </a:r>
            <a:r>
              <a:rPr lang="en-US" dirty="0"/>
              <a:t> (upcoming slides)</a:t>
            </a:r>
          </a:p>
        </p:txBody>
      </p:sp>
      <p:sp>
        <p:nvSpPr>
          <p:cNvPr id="4" name="Slide Number Placeholder 3">
            <a:extLst>
              <a:ext uri="{FF2B5EF4-FFF2-40B4-BE49-F238E27FC236}">
                <a16:creationId xmlns:a16="http://schemas.microsoft.com/office/drawing/2014/main" id="{7286A811-9CAD-D6B6-DC33-AC7411DB9C1E}"/>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3876617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6" y="3821166"/>
            <a:ext cx="6095999" cy="461665"/>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a:extLst>
              <a:ext uri="{FF2B5EF4-FFF2-40B4-BE49-F238E27FC236}">
                <a16:creationId xmlns:a16="http://schemas.microsoft.com/office/drawing/2014/main" id="{AE6694D0-51F3-9DC6-3360-9E15ACB68E9D}"/>
              </a:ext>
            </a:extLst>
          </p:cNvPr>
          <p:cNvSpPr/>
          <p:nvPr/>
        </p:nvSpPr>
        <p:spPr>
          <a:xfrm>
            <a:off x="2755900" y="1351756"/>
            <a:ext cx="7581900" cy="3309144"/>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064924F3-F9B5-A558-3570-BF0F3B4B3C0C}"/>
              </a:ext>
            </a:extLst>
          </p:cNvPr>
          <p:cNvSpPr>
            <a:spLocks noGrp="1"/>
          </p:cNvSpPr>
          <p:nvPr>
            <p:ph type="title"/>
          </p:nvPr>
        </p:nvSpPr>
        <p:spPr/>
        <p:txBody>
          <a:bodyPr/>
          <a:lstStyle/>
          <a:p>
            <a:r>
              <a:rPr lang="en-US" dirty="0"/>
              <a:t>Good Names Draw on Broad Long-Term Memory Knowledge</a:t>
            </a:r>
          </a:p>
        </p:txBody>
      </p:sp>
      <p:sp>
        <p:nvSpPr>
          <p:cNvPr id="3" name="Slide Number Placeholder 2">
            <a:extLst>
              <a:ext uri="{FF2B5EF4-FFF2-40B4-BE49-F238E27FC236}">
                <a16:creationId xmlns:a16="http://schemas.microsoft.com/office/drawing/2014/main" id="{EE7CFD95-078D-2E8E-6911-B1D287FD71D1}"/>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4" name="TextBox 3">
            <a:extLst>
              <a:ext uri="{FF2B5EF4-FFF2-40B4-BE49-F238E27FC236}">
                <a16:creationId xmlns:a16="http://schemas.microsoft.com/office/drawing/2014/main" id="{7B212356-CB5E-FB5B-C404-A9072FD85FAE}"/>
              </a:ext>
            </a:extLst>
          </p:cNvPr>
          <p:cNvSpPr txBox="1"/>
          <p:nvPr/>
        </p:nvSpPr>
        <p:spPr>
          <a:xfrm>
            <a:off x="202406" y="1951038"/>
            <a:ext cx="2628901" cy="4445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const temp : Temperature</a:t>
            </a:r>
          </a:p>
        </p:txBody>
      </p:sp>
      <p:sp>
        <p:nvSpPr>
          <p:cNvPr id="5" name="TextBox 4">
            <a:extLst>
              <a:ext uri="{FF2B5EF4-FFF2-40B4-BE49-F238E27FC236}">
                <a16:creationId xmlns:a16="http://schemas.microsoft.com/office/drawing/2014/main" id="{883767E2-3D1D-C00A-1FB4-4835A7544FE3}"/>
              </a:ext>
            </a:extLst>
          </p:cNvPr>
          <p:cNvSpPr txBox="1"/>
          <p:nvPr/>
        </p:nvSpPr>
        <p:spPr>
          <a:xfrm>
            <a:off x="7473157" y="2119209"/>
            <a:ext cx="1625600" cy="125928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2CD3112-AAD1-9B2C-69BD-FBBADB8796AB}"/>
              </a:ext>
            </a:extLst>
          </p:cNvPr>
          <p:cNvSpPr txBox="1"/>
          <p:nvPr/>
        </p:nvSpPr>
        <p:spPr>
          <a:xfrm>
            <a:off x="5079206" y="3295153"/>
            <a:ext cx="2011363" cy="30241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8" name="TextBox 7">
            <a:extLst>
              <a:ext uri="{FF2B5EF4-FFF2-40B4-BE49-F238E27FC236}">
                <a16:creationId xmlns:a16="http://schemas.microsoft.com/office/drawing/2014/main" id="{AF11D8BA-207A-9658-2568-519618C345DB}"/>
              </a:ext>
            </a:extLst>
          </p:cNvPr>
          <p:cNvSpPr txBox="1"/>
          <p:nvPr/>
        </p:nvSpPr>
        <p:spPr>
          <a:xfrm>
            <a:off x="3373438" y="2652813"/>
            <a:ext cx="1976437" cy="27225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temp Temperature</a:t>
            </a:r>
          </a:p>
        </p:txBody>
      </p:sp>
      <p:sp>
        <p:nvSpPr>
          <p:cNvPr id="9" name="Snip and Round Single Corner Rectangle 8">
            <a:extLst>
              <a:ext uri="{FF2B5EF4-FFF2-40B4-BE49-F238E27FC236}">
                <a16:creationId xmlns:a16="http://schemas.microsoft.com/office/drawing/2014/main" id="{8CD953B7-EC20-E453-B9AE-F0F614ECA992}"/>
              </a:ext>
            </a:extLst>
          </p:cNvPr>
          <p:cNvSpPr/>
          <p:nvPr/>
        </p:nvSpPr>
        <p:spPr>
          <a:xfrm>
            <a:off x="7537450" y="221962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10" name="TextBox 9">
            <a:extLst>
              <a:ext uri="{FF2B5EF4-FFF2-40B4-BE49-F238E27FC236}">
                <a16:creationId xmlns:a16="http://schemas.microsoft.com/office/drawing/2014/main" id="{BC3D0A94-B73B-4952-B4C0-25B8EB275FEA}"/>
              </a:ext>
            </a:extLst>
          </p:cNvPr>
          <p:cNvSpPr txBox="1"/>
          <p:nvPr/>
        </p:nvSpPr>
        <p:spPr>
          <a:xfrm>
            <a:off x="5079206" y="3597572"/>
            <a:ext cx="2011363" cy="12666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1" name="TextBox 10">
            <a:extLst>
              <a:ext uri="{FF2B5EF4-FFF2-40B4-BE49-F238E27FC236}">
                <a16:creationId xmlns:a16="http://schemas.microsoft.com/office/drawing/2014/main" id="{C90EA049-5246-9612-CF6D-122EF56536EB}"/>
              </a:ext>
            </a:extLst>
          </p:cNvPr>
          <p:cNvSpPr txBox="1"/>
          <p:nvPr/>
        </p:nvSpPr>
        <p:spPr>
          <a:xfrm>
            <a:off x="3568700" y="221744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Short-Term Memory</a:t>
            </a:r>
          </a:p>
        </p:txBody>
      </p:sp>
      <p:sp>
        <p:nvSpPr>
          <p:cNvPr id="12" name="TextBox 11">
            <a:extLst>
              <a:ext uri="{FF2B5EF4-FFF2-40B4-BE49-F238E27FC236}">
                <a16:creationId xmlns:a16="http://schemas.microsoft.com/office/drawing/2014/main" id="{621BFC08-DDF8-975C-BC33-F0C9B6C1B184}"/>
              </a:ext>
            </a:extLst>
          </p:cNvPr>
          <p:cNvSpPr txBox="1"/>
          <p:nvPr/>
        </p:nvSpPr>
        <p:spPr>
          <a:xfrm>
            <a:off x="7537450" y="1805189"/>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13" name="TextBox 12">
            <a:extLst>
              <a:ext uri="{FF2B5EF4-FFF2-40B4-BE49-F238E27FC236}">
                <a16:creationId xmlns:a16="http://schemas.microsoft.com/office/drawing/2014/main" id="{12DFDA83-0264-D911-10B8-F0875380B5C4}"/>
              </a:ext>
            </a:extLst>
          </p:cNvPr>
          <p:cNvSpPr txBox="1"/>
          <p:nvPr/>
        </p:nvSpPr>
        <p:spPr>
          <a:xfrm>
            <a:off x="5079206" y="2925070"/>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Working Memory</a:t>
            </a:r>
          </a:p>
        </p:txBody>
      </p:sp>
      <p:cxnSp>
        <p:nvCxnSpPr>
          <p:cNvPr id="15" name="Straight Arrow Connector 14">
            <a:extLst>
              <a:ext uri="{FF2B5EF4-FFF2-40B4-BE49-F238E27FC236}">
                <a16:creationId xmlns:a16="http://schemas.microsoft.com/office/drawing/2014/main" id="{55D375B5-BF55-87C3-3C68-932757A8DCEB}"/>
              </a:ext>
            </a:extLst>
          </p:cNvPr>
          <p:cNvCxnSpPr>
            <a:cxnSpLocks/>
            <a:stCxn id="4" idx="3"/>
            <a:endCxn id="8" idx="1"/>
          </p:cNvCxnSpPr>
          <p:nvPr/>
        </p:nvCxnSpPr>
        <p:spPr>
          <a:xfrm>
            <a:off x="2831307" y="2173288"/>
            <a:ext cx="542131" cy="615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A1BCD5-2D30-5DF8-8BA2-9E67AE60EFB0}"/>
              </a:ext>
            </a:extLst>
          </p:cNvPr>
          <p:cNvCxnSpPr>
            <a:cxnSpLocks/>
            <a:stCxn id="8" idx="2"/>
            <a:endCxn id="6" idx="1"/>
          </p:cNvCxnSpPr>
          <p:nvPr/>
        </p:nvCxnSpPr>
        <p:spPr>
          <a:xfrm>
            <a:off x="4361657" y="2925070"/>
            <a:ext cx="717549" cy="521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BE915B4-036F-060D-AAB8-CE82E2B15B44}"/>
              </a:ext>
            </a:extLst>
          </p:cNvPr>
          <p:cNvCxnSpPr>
            <a:cxnSpLocks/>
            <a:stCxn id="5" idx="1"/>
            <a:endCxn id="10" idx="3"/>
          </p:cNvCxnSpPr>
          <p:nvPr/>
        </p:nvCxnSpPr>
        <p:spPr>
          <a:xfrm flipH="1">
            <a:off x="7090569" y="2748851"/>
            <a:ext cx="382588" cy="1482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Snip and Round Single Corner Rectangle 33">
            <a:extLst>
              <a:ext uri="{FF2B5EF4-FFF2-40B4-BE49-F238E27FC236}">
                <a16:creationId xmlns:a16="http://schemas.microsoft.com/office/drawing/2014/main" id="{8407D1AA-80C7-8322-3D54-D03D66AE2C14}"/>
              </a:ext>
            </a:extLst>
          </p:cNvPr>
          <p:cNvSpPr/>
          <p:nvPr/>
        </p:nvSpPr>
        <p:spPr>
          <a:xfrm>
            <a:off x="8072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5" name="Snip and Round Single Corner Rectangle 34">
            <a:extLst>
              <a:ext uri="{FF2B5EF4-FFF2-40B4-BE49-F238E27FC236}">
                <a16:creationId xmlns:a16="http://schemas.microsoft.com/office/drawing/2014/main" id="{47A49E4C-5ADD-CD7C-EB52-9449259281F3}"/>
              </a:ext>
            </a:extLst>
          </p:cNvPr>
          <p:cNvSpPr/>
          <p:nvPr/>
        </p:nvSpPr>
        <p:spPr>
          <a:xfrm>
            <a:off x="7550944" y="2600373"/>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6" name="Snip and Round Single Corner Rectangle 35">
            <a:extLst>
              <a:ext uri="{FF2B5EF4-FFF2-40B4-BE49-F238E27FC236}">
                <a16:creationId xmlns:a16="http://schemas.microsoft.com/office/drawing/2014/main" id="{D2B23187-0970-01FE-1626-5EFD561FDAEE}"/>
              </a:ext>
            </a:extLst>
          </p:cNvPr>
          <p:cNvSpPr/>
          <p:nvPr/>
        </p:nvSpPr>
        <p:spPr>
          <a:xfrm>
            <a:off x="8085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7" name="Snip and Round Single Corner Rectangle 36">
            <a:extLst>
              <a:ext uri="{FF2B5EF4-FFF2-40B4-BE49-F238E27FC236}">
                <a16:creationId xmlns:a16="http://schemas.microsoft.com/office/drawing/2014/main" id="{4024D230-C667-828B-9F1B-CBD95B0198EC}"/>
              </a:ext>
            </a:extLst>
          </p:cNvPr>
          <p:cNvSpPr/>
          <p:nvPr/>
        </p:nvSpPr>
        <p:spPr>
          <a:xfrm>
            <a:off x="7537450" y="2975617"/>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38" name="Snip and Round Single Corner Rectangle 37">
            <a:extLst>
              <a:ext uri="{FF2B5EF4-FFF2-40B4-BE49-F238E27FC236}">
                <a16:creationId xmlns:a16="http://schemas.microsoft.com/office/drawing/2014/main" id="{D2F6D659-BA60-8ED2-2246-6991AADEE3A2}"/>
              </a:ext>
            </a:extLst>
          </p:cNvPr>
          <p:cNvSpPr/>
          <p:nvPr/>
        </p:nvSpPr>
        <p:spPr>
          <a:xfrm>
            <a:off x="8072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0" name="Snip and Round Single Corner Rectangle 39">
            <a:extLst>
              <a:ext uri="{FF2B5EF4-FFF2-40B4-BE49-F238E27FC236}">
                <a16:creationId xmlns:a16="http://schemas.microsoft.com/office/drawing/2014/main" id="{5B0E0A59-2160-27E9-7C19-FE4EA7A7AE77}"/>
              </a:ext>
            </a:extLst>
          </p:cNvPr>
          <p:cNvSpPr/>
          <p:nvPr/>
        </p:nvSpPr>
        <p:spPr>
          <a:xfrm>
            <a:off x="8580438" y="221962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1" name="Snip and Round Single Corner Rectangle 40">
            <a:extLst>
              <a:ext uri="{FF2B5EF4-FFF2-40B4-BE49-F238E27FC236}">
                <a16:creationId xmlns:a16="http://schemas.microsoft.com/office/drawing/2014/main" id="{5A7A2D08-3CC0-9770-8301-0F6FDF93C3C5}"/>
              </a:ext>
            </a:extLst>
          </p:cNvPr>
          <p:cNvSpPr/>
          <p:nvPr/>
        </p:nvSpPr>
        <p:spPr>
          <a:xfrm>
            <a:off x="8593932" y="2600372"/>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2" name="Snip and Round Single Corner Rectangle 41">
            <a:extLst>
              <a:ext uri="{FF2B5EF4-FFF2-40B4-BE49-F238E27FC236}">
                <a16:creationId xmlns:a16="http://schemas.microsoft.com/office/drawing/2014/main" id="{97647721-FF19-DA39-A85A-4C731F6897EA}"/>
              </a:ext>
            </a:extLst>
          </p:cNvPr>
          <p:cNvSpPr/>
          <p:nvPr/>
        </p:nvSpPr>
        <p:spPr>
          <a:xfrm>
            <a:off x="8580438" y="2975616"/>
            <a:ext cx="466725" cy="341811"/>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47" name="TextBox 46">
            <a:extLst>
              <a:ext uri="{FF2B5EF4-FFF2-40B4-BE49-F238E27FC236}">
                <a16:creationId xmlns:a16="http://schemas.microsoft.com/office/drawing/2014/main" id="{7A12281E-68E1-85C5-BB16-CED497E12C2D}"/>
              </a:ext>
            </a:extLst>
          </p:cNvPr>
          <p:cNvSpPr txBox="1"/>
          <p:nvPr/>
        </p:nvSpPr>
        <p:spPr>
          <a:xfrm>
            <a:off x="2062956" y="4874326"/>
            <a:ext cx="8116093" cy="1883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48" name="TextBox 47">
            <a:extLst>
              <a:ext uri="{FF2B5EF4-FFF2-40B4-BE49-F238E27FC236}">
                <a16:creationId xmlns:a16="http://schemas.microsoft.com/office/drawing/2014/main" id="{62A70352-6211-D15F-C7EC-67656918C486}"/>
              </a:ext>
            </a:extLst>
          </p:cNvPr>
          <p:cNvSpPr txBox="1"/>
          <p:nvPr/>
        </p:nvSpPr>
        <p:spPr>
          <a:xfrm>
            <a:off x="2012950" y="4560282"/>
            <a:ext cx="22987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Long Term Memory</a:t>
            </a:r>
          </a:p>
        </p:txBody>
      </p:sp>
      <p:sp>
        <p:nvSpPr>
          <p:cNvPr id="51" name="Oval 50">
            <a:extLst>
              <a:ext uri="{FF2B5EF4-FFF2-40B4-BE49-F238E27FC236}">
                <a16:creationId xmlns:a16="http://schemas.microsoft.com/office/drawing/2014/main" id="{EB2BC5A6-BD00-BF37-68F0-69374059242A}"/>
              </a:ext>
            </a:extLst>
          </p:cNvPr>
          <p:cNvSpPr/>
          <p:nvPr/>
        </p:nvSpPr>
        <p:spPr>
          <a:xfrm>
            <a:off x="2309019" y="5277403"/>
            <a:ext cx="1917700" cy="1066800"/>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Domain Knowledge</a:t>
            </a:r>
          </a:p>
        </p:txBody>
      </p:sp>
      <p:sp>
        <p:nvSpPr>
          <p:cNvPr id="52" name="Oval 51">
            <a:extLst>
              <a:ext uri="{FF2B5EF4-FFF2-40B4-BE49-F238E27FC236}">
                <a16:creationId xmlns:a16="http://schemas.microsoft.com/office/drawing/2014/main" id="{C3807C9D-80AB-419F-D8C2-5C292C13C383}"/>
              </a:ext>
            </a:extLst>
          </p:cNvPr>
          <p:cNvSpPr/>
          <p:nvPr/>
        </p:nvSpPr>
        <p:spPr>
          <a:xfrm>
            <a:off x="4848227" y="5308129"/>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Programming Concepts</a:t>
            </a:r>
          </a:p>
        </p:txBody>
      </p:sp>
      <p:sp>
        <p:nvSpPr>
          <p:cNvPr id="53" name="Oval 52">
            <a:extLst>
              <a:ext uri="{FF2B5EF4-FFF2-40B4-BE49-F238E27FC236}">
                <a16:creationId xmlns:a16="http://schemas.microsoft.com/office/drawing/2014/main" id="{75A7B112-89C3-8CE0-85BA-CF795867C5BE}"/>
              </a:ext>
            </a:extLst>
          </p:cNvPr>
          <p:cNvSpPr/>
          <p:nvPr/>
        </p:nvSpPr>
        <p:spPr>
          <a:xfrm>
            <a:off x="7513638" y="5316375"/>
            <a:ext cx="2051050" cy="1005348"/>
          </a:xfrm>
          <a:prstGeom prst="ellipse">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Conventions</a:t>
            </a:r>
          </a:p>
        </p:txBody>
      </p:sp>
      <p:sp>
        <p:nvSpPr>
          <p:cNvPr id="54" name="TextBox 53">
            <a:extLst>
              <a:ext uri="{FF2B5EF4-FFF2-40B4-BE49-F238E27FC236}">
                <a16:creationId xmlns:a16="http://schemas.microsoft.com/office/drawing/2014/main" id="{3EB55725-D388-D012-4146-B262B623BCB5}"/>
              </a:ext>
            </a:extLst>
          </p:cNvPr>
          <p:cNvSpPr txBox="1"/>
          <p:nvPr/>
        </p:nvSpPr>
        <p:spPr>
          <a:xfrm>
            <a:off x="2571358" y="492712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Weather</a:t>
            </a:r>
          </a:p>
        </p:txBody>
      </p:sp>
      <p:sp>
        <p:nvSpPr>
          <p:cNvPr id="55" name="TextBox 54">
            <a:extLst>
              <a:ext uri="{FF2B5EF4-FFF2-40B4-BE49-F238E27FC236}">
                <a16:creationId xmlns:a16="http://schemas.microsoft.com/office/drawing/2014/main" id="{409828F8-969B-9346-BFE3-478CE575ABBE}"/>
              </a:ext>
            </a:extLst>
          </p:cNvPr>
          <p:cNvSpPr txBox="1"/>
          <p:nvPr/>
        </p:nvSpPr>
        <p:spPr>
          <a:xfrm>
            <a:off x="2536433" y="6280422"/>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Sensors</a:t>
            </a:r>
          </a:p>
        </p:txBody>
      </p:sp>
      <p:sp>
        <p:nvSpPr>
          <p:cNvPr id="56" name="TextBox 55">
            <a:extLst>
              <a:ext uri="{FF2B5EF4-FFF2-40B4-BE49-F238E27FC236}">
                <a16:creationId xmlns:a16="http://schemas.microsoft.com/office/drawing/2014/main" id="{432EE02D-8540-7C92-701E-3BB65038F1C5}"/>
              </a:ext>
            </a:extLst>
          </p:cNvPr>
          <p:cNvSpPr txBox="1"/>
          <p:nvPr/>
        </p:nvSpPr>
        <p:spPr>
          <a:xfrm>
            <a:off x="5169696" y="6311371"/>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Types</a:t>
            </a:r>
          </a:p>
        </p:txBody>
      </p:sp>
      <p:sp>
        <p:nvSpPr>
          <p:cNvPr id="57" name="TextBox 56">
            <a:extLst>
              <a:ext uri="{FF2B5EF4-FFF2-40B4-BE49-F238E27FC236}">
                <a16:creationId xmlns:a16="http://schemas.microsoft.com/office/drawing/2014/main" id="{FC8C97F2-EFAB-785B-AD91-C10E8B498C56}"/>
              </a:ext>
            </a:extLst>
          </p:cNvPr>
          <p:cNvSpPr txBox="1"/>
          <p:nvPr/>
        </p:nvSpPr>
        <p:spPr>
          <a:xfrm>
            <a:off x="5162549" y="500086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Constants</a:t>
            </a:r>
          </a:p>
        </p:txBody>
      </p:sp>
      <p:sp>
        <p:nvSpPr>
          <p:cNvPr id="58" name="TextBox 57">
            <a:extLst>
              <a:ext uri="{FF2B5EF4-FFF2-40B4-BE49-F238E27FC236}">
                <a16:creationId xmlns:a16="http://schemas.microsoft.com/office/drawing/2014/main" id="{96D9B688-11BF-0EB8-B51B-9B63F74BD044}"/>
              </a:ext>
            </a:extLst>
          </p:cNvPr>
          <p:cNvSpPr txBox="1"/>
          <p:nvPr/>
        </p:nvSpPr>
        <p:spPr>
          <a:xfrm>
            <a:off x="7835107" y="4942255"/>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err="1">
                <a:solidFill>
                  <a:schemeClr val="tx1"/>
                </a:solidFill>
              </a:rPr>
              <a:t>i</a:t>
            </a:r>
            <a:r>
              <a:rPr lang="en-US" i="1" dirty="0">
                <a:solidFill>
                  <a:schemeClr val="tx1"/>
                </a:solidFill>
              </a:rPr>
              <a:t>, j, k</a:t>
            </a:r>
          </a:p>
        </p:txBody>
      </p:sp>
      <p:sp>
        <p:nvSpPr>
          <p:cNvPr id="59" name="TextBox 58">
            <a:extLst>
              <a:ext uri="{FF2B5EF4-FFF2-40B4-BE49-F238E27FC236}">
                <a16:creationId xmlns:a16="http://schemas.microsoft.com/office/drawing/2014/main" id="{E992EA88-4AC5-D19F-E579-513EEEEA22A1}"/>
              </a:ext>
            </a:extLst>
          </p:cNvPr>
          <p:cNvSpPr txBox="1"/>
          <p:nvPr/>
        </p:nvSpPr>
        <p:spPr>
          <a:xfrm>
            <a:off x="7842254" y="6274089"/>
            <a:ext cx="1408112"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i="1" dirty="0">
                <a:solidFill>
                  <a:schemeClr val="tx1"/>
                </a:solidFill>
              </a:rPr>
              <a:t>t, temp</a:t>
            </a:r>
          </a:p>
        </p:txBody>
      </p:sp>
      <p:sp>
        <p:nvSpPr>
          <p:cNvPr id="16" name="Snip and Round Single Corner Rectangle 15">
            <a:extLst>
              <a:ext uri="{FF2B5EF4-FFF2-40B4-BE49-F238E27FC236}">
                <a16:creationId xmlns:a16="http://schemas.microsoft.com/office/drawing/2014/main" id="{B1F9CC10-267E-6B9F-A364-858B2CCB32C7}"/>
              </a:ext>
            </a:extLst>
          </p:cNvPr>
          <p:cNvSpPr/>
          <p:nvPr/>
        </p:nvSpPr>
        <p:spPr>
          <a:xfrm>
            <a:off x="5120539" y="3633108"/>
            <a:ext cx="1457269" cy="538648"/>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Weather Knowledge</a:t>
            </a:r>
          </a:p>
        </p:txBody>
      </p:sp>
      <p:sp>
        <p:nvSpPr>
          <p:cNvPr id="19" name="Snip and Round Single Corner Rectangle 18">
            <a:extLst>
              <a:ext uri="{FF2B5EF4-FFF2-40B4-BE49-F238E27FC236}">
                <a16:creationId xmlns:a16="http://schemas.microsoft.com/office/drawing/2014/main" id="{5A91E284-6556-96A7-2CBF-84773DDB1835}"/>
              </a:ext>
            </a:extLst>
          </p:cNvPr>
          <p:cNvSpPr/>
          <p:nvPr/>
        </p:nvSpPr>
        <p:spPr>
          <a:xfrm>
            <a:off x="5091683" y="4214861"/>
            <a:ext cx="1688644" cy="591647"/>
          </a:xfrm>
          <a:prstGeom prst="snipRoundRect">
            <a:avLst>
              <a:gd name="adj1" fmla="val 50000"/>
              <a:gd name="adj2" fmla="val 41667"/>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Naming Conventions</a:t>
            </a:r>
          </a:p>
        </p:txBody>
      </p:sp>
    </p:spTree>
    <p:extLst>
      <p:ext uri="{BB962C8B-B14F-4D97-AF65-F5344CB8AC3E}">
        <p14:creationId xmlns:p14="http://schemas.microsoft.com/office/powerpoint/2010/main" val="1959285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1779626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CB7D3-BFC6-0937-54CB-8C4C42731CF8}"/>
              </a:ext>
            </a:extLst>
          </p:cNvPr>
          <p:cNvSpPr>
            <a:spLocks noGrp="1"/>
          </p:cNvSpPr>
          <p:nvPr>
            <p:ph type="title"/>
          </p:nvPr>
        </p:nvSpPr>
        <p:spPr/>
        <p:txBody>
          <a:bodyPr/>
          <a:lstStyle/>
          <a:p>
            <a:r>
              <a:rPr lang="en-US" dirty="0"/>
              <a:t>Example: Temperature Sensor</a:t>
            </a:r>
          </a:p>
        </p:txBody>
      </p:sp>
      <p:sp>
        <p:nvSpPr>
          <p:cNvPr id="3" name="Content Placeholder 2">
            <a:extLst>
              <a:ext uri="{FF2B5EF4-FFF2-40B4-BE49-F238E27FC236}">
                <a16:creationId xmlns:a16="http://schemas.microsoft.com/office/drawing/2014/main" id="{4A765C7F-CADD-EE30-E265-403FD4BD7578}"/>
              </a:ext>
            </a:extLst>
          </p:cNvPr>
          <p:cNvSpPr>
            <a:spLocks noGrp="1"/>
          </p:cNvSpPr>
          <p:nvPr>
            <p:ph idx="1"/>
          </p:nvPr>
        </p:nvSpPr>
        <p:spPr>
          <a:xfrm>
            <a:off x="838200" y="1500160"/>
            <a:ext cx="6743700" cy="4351338"/>
          </a:xfrm>
        </p:spPr>
        <p:txBody>
          <a:bodyPr/>
          <a:lstStyle/>
          <a:p>
            <a:r>
              <a:rPr lang="en-US" dirty="0"/>
              <a:t>We want to track the temperature of sensors in different locations</a:t>
            </a:r>
          </a:p>
          <a:p>
            <a:r>
              <a:rPr lang="en-US" dirty="0"/>
              <a:t>How should we represent our sensor and its location?</a:t>
            </a:r>
          </a:p>
          <a:p>
            <a:r>
              <a:rPr lang="en-US" dirty="0"/>
              <a:t>We need to decide:</a:t>
            </a:r>
          </a:p>
          <a:p>
            <a:pPr lvl="1"/>
            <a:r>
              <a:rPr lang="en-US" dirty="0"/>
              <a:t>How to represent sensors (including their temperature)</a:t>
            </a:r>
          </a:p>
          <a:p>
            <a:pPr lvl="1"/>
            <a:r>
              <a:rPr lang="en-US" dirty="0"/>
              <a:t>How to represent temperature and locations</a:t>
            </a:r>
          </a:p>
          <a:p>
            <a:pPr lvl="1"/>
            <a:r>
              <a:rPr lang="en-US" dirty="0"/>
              <a:t>How to represent a specific sensor, like one in the bathroom</a:t>
            </a:r>
          </a:p>
        </p:txBody>
      </p:sp>
      <p:sp>
        <p:nvSpPr>
          <p:cNvPr id="4" name="Slide Number Placeholder 3">
            <a:extLst>
              <a:ext uri="{FF2B5EF4-FFF2-40B4-BE49-F238E27FC236}">
                <a16:creationId xmlns:a16="http://schemas.microsoft.com/office/drawing/2014/main" id="{F5B4AB2D-A285-0031-1297-B19A20FA28A4}"/>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6" name="Rectangle 5">
            <a:extLst>
              <a:ext uri="{FF2B5EF4-FFF2-40B4-BE49-F238E27FC236}">
                <a16:creationId xmlns:a16="http://schemas.microsoft.com/office/drawing/2014/main" id="{0B3A1B4F-23B2-E8C0-2DC8-5D94872DFF82}"/>
              </a:ext>
            </a:extLst>
          </p:cNvPr>
          <p:cNvSpPr/>
          <p:nvPr/>
        </p:nvSpPr>
        <p:spPr>
          <a:xfrm>
            <a:off x="7302500" y="5220467"/>
            <a:ext cx="5406483"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p:txBody>
      </p:sp>
      <p:sp>
        <p:nvSpPr>
          <p:cNvPr id="7" name="Rectangle 6">
            <a:extLst>
              <a:ext uri="{FF2B5EF4-FFF2-40B4-BE49-F238E27FC236}">
                <a16:creationId xmlns:a16="http://schemas.microsoft.com/office/drawing/2014/main" id="{53E4D8E2-A4C1-0C88-32DF-FB6C2A59D0D2}"/>
              </a:ext>
            </a:extLst>
          </p:cNvPr>
          <p:cNvSpPr/>
          <p:nvPr/>
        </p:nvSpPr>
        <p:spPr>
          <a:xfrm>
            <a:off x="7302500" y="1648704"/>
            <a:ext cx="319854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 : number</a:t>
            </a:r>
          </a:p>
        </p:txBody>
      </p:sp>
      <p:sp>
        <p:nvSpPr>
          <p:cNvPr id="8" name="AutoShape 4">
            <a:extLst>
              <a:ext uri="{FF2B5EF4-FFF2-40B4-BE49-F238E27FC236}">
                <a16:creationId xmlns:a16="http://schemas.microsoft.com/office/drawing/2014/main" id="{9BFC69D8-5B7B-C567-525C-D4945076E198}"/>
              </a:ext>
            </a:extLst>
          </p:cNvPr>
          <p:cNvSpPr>
            <a:spLocks/>
          </p:cNvSpPr>
          <p:nvPr/>
        </p:nvSpPr>
        <p:spPr bwMode="auto">
          <a:xfrm rot="10800000" flipH="1">
            <a:off x="8694615" y="2632357"/>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9" name="Rectangle 8">
            <a:extLst>
              <a:ext uri="{FF2B5EF4-FFF2-40B4-BE49-F238E27FC236}">
                <a16:creationId xmlns:a16="http://schemas.microsoft.com/office/drawing/2014/main" id="{88BBC169-2BF9-28D9-E161-0981BAF6AC96}"/>
              </a:ext>
            </a:extLst>
          </p:cNvPr>
          <p:cNvSpPr/>
          <p:nvPr/>
        </p:nvSpPr>
        <p:spPr>
          <a:xfrm>
            <a:off x="7302499" y="3434585"/>
            <a:ext cx="4179849"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const</a:t>
            </a:r>
            <a:r>
              <a:rPr lang="en-US" sz="2400" dirty="0">
                <a:latin typeface="Consolas" panose="020B0609020204030204" pitchFamily="49" charset="0"/>
              </a:rPr>
              <a:t> loc  : number</a:t>
            </a:r>
          </a:p>
        </p:txBody>
      </p:sp>
      <p:sp>
        <p:nvSpPr>
          <p:cNvPr id="10" name="AutoShape 4">
            <a:extLst>
              <a:ext uri="{FF2B5EF4-FFF2-40B4-BE49-F238E27FC236}">
                <a16:creationId xmlns:a16="http://schemas.microsoft.com/office/drawing/2014/main" id="{F3FC8B03-793A-0393-5BAE-9AFC2771E3DE}"/>
              </a:ext>
            </a:extLst>
          </p:cNvPr>
          <p:cNvSpPr>
            <a:spLocks/>
          </p:cNvSpPr>
          <p:nvPr/>
        </p:nvSpPr>
        <p:spPr bwMode="auto">
          <a:xfrm rot="10800000" flipH="1">
            <a:off x="8694615" y="4418238"/>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603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autoUpdateAnimBg="0"/>
      <p:bldP spid="9" grpId="0"/>
      <p:bldP spid="10"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DD2D2-4246-9803-A89E-9DEDD6E98E76}"/>
              </a:ext>
            </a:extLst>
          </p:cNvPr>
          <p:cNvSpPr>
            <a:spLocks noGrp="1"/>
          </p:cNvSpPr>
          <p:nvPr>
            <p:ph type="title"/>
          </p:nvPr>
        </p:nvSpPr>
        <p:spPr/>
        <p:txBody>
          <a:bodyPr/>
          <a:lstStyle/>
          <a:p>
            <a:r>
              <a:rPr lang="en-US" dirty="0"/>
              <a:t>Representing a Temperature Sensor</a:t>
            </a:r>
          </a:p>
        </p:txBody>
      </p:sp>
      <p:sp>
        <p:nvSpPr>
          <p:cNvPr id="4" name="Slide Number Placeholder 3">
            <a:extLst>
              <a:ext uri="{FF2B5EF4-FFF2-40B4-BE49-F238E27FC236}">
                <a16:creationId xmlns:a16="http://schemas.microsoft.com/office/drawing/2014/main" id="{2CC9A74A-55BA-9DF3-BEF2-69A18921A8C9}"/>
              </a:ext>
            </a:extLst>
          </p:cNvPr>
          <p:cNvSpPr>
            <a:spLocks noGrp="1"/>
          </p:cNvSpPr>
          <p:nvPr>
            <p:ph type="sldNum" sz="quarter" idx="12"/>
          </p:nvPr>
        </p:nvSpPr>
        <p:spPr/>
        <p:txBody>
          <a:bodyPr/>
          <a:lstStyle/>
          <a:p>
            <a:fld id="{20F37917-FD3A-4669-9018-DA04BCDD3D75}" type="slidenum">
              <a:rPr lang="en-US" smtClean="0"/>
              <a:t>27</a:t>
            </a:fld>
            <a:endParaRPr lang="en-US"/>
          </a:p>
        </p:txBody>
      </p:sp>
      <p:sp>
        <p:nvSpPr>
          <p:cNvPr id="10" name="TextBox 9">
            <a:extLst>
              <a:ext uri="{FF2B5EF4-FFF2-40B4-BE49-F238E27FC236}">
                <a16:creationId xmlns:a16="http://schemas.microsoft.com/office/drawing/2014/main" id="{04363A5E-2D3F-45C1-480F-28CB0A26BF22}"/>
              </a:ext>
            </a:extLst>
          </p:cNvPr>
          <p:cNvSpPr txBox="1"/>
          <p:nvPr/>
        </p:nvSpPr>
        <p:spPr>
          <a:xfrm>
            <a:off x="1213173" y="1587926"/>
            <a:ext cx="8769027" cy="4524315"/>
          </a:xfrm>
          <a:prstGeom prst="rect">
            <a:avLst/>
          </a:prstGeom>
          <a:no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rgbClr val="000000"/>
                </a:solidFill>
                <a:effectLst/>
                <a:latin typeface="Menlo" panose="020B0609030804020204" pitchFamily="49" charset="0"/>
              </a:rPr>
              <a:t>type Sensor = {</a:t>
            </a:r>
          </a:p>
          <a:p>
            <a:r>
              <a:rPr lang="en-US" dirty="0">
                <a:solidFill>
                  <a:srgbClr val="000000"/>
                </a:solidFill>
                <a:effectLst/>
                <a:latin typeface="Menlo" panose="020B0609030804020204" pitchFamily="49" charset="0"/>
              </a:rPr>
              <a:t>    location: </a:t>
            </a:r>
            <a:r>
              <a:rPr lang="en-US" dirty="0" err="1">
                <a:solidFill>
                  <a:srgbClr val="000000"/>
                </a:solidFill>
                <a:effectLst/>
                <a:latin typeface="Menlo" panose="020B0609030804020204" pitchFamily="49" charset="0"/>
              </a:rPr>
              <a:t>SensorLocation</a:t>
            </a: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    current: Temperature</a:t>
            </a:r>
          </a:p>
          <a:p>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type Temperature = {</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degreesFahrenheit</a:t>
            </a:r>
            <a:r>
              <a:rPr lang="en-US" dirty="0">
                <a:solidFill>
                  <a:srgbClr val="000000"/>
                </a:solidFill>
                <a:effectLst/>
                <a:latin typeface="Menlo" panose="020B0609030804020204" pitchFamily="49" charset="0"/>
              </a:rPr>
              <a:t>: number</a:t>
            </a:r>
          </a:p>
          <a:p>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dirty="0">
                <a:solidFill>
                  <a:srgbClr val="000000"/>
                </a:solidFill>
                <a:effectLst/>
                <a:latin typeface="Menlo" panose="020B0609030804020204" pitchFamily="49" charset="0"/>
              </a:rPr>
              <a:t>type </a:t>
            </a:r>
            <a:r>
              <a:rPr lang="en-US" dirty="0" err="1">
                <a:solidFill>
                  <a:srgbClr val="000000"/>
                </a:solidFill>
                <a:effectLst/>
                <a:latin typeface="Menlo" panose="020B0609030804020204" pitchFamily="49" charset="0"/>
              </a:rPr>
              <a:t>SensorLocation</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"Basement"</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"Bathroom"</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"Kitchen"</a:t>
            </a:r>
            <a:r>
              <a:rPr lang="en-US" dirty="0">
                <a:solidFill>
                  <a:srgbClr val="000000"/>
                </a:solidFill>
                <a:effectLst/>
                <a:latin typeface="Menlo" panose="020B0609030804020204" pitchFamily="49" charset="0"/>
              </a:rPr>
              <a:t>;</a:t>
            </a:r>
          </a:p>
          <a:p>
            <a:br>
              <a:rPr lang="en-US" dirty="0">
                <a:solidFill>
                  <a:srgbClr val="000000"/>
                </a:solidFill>
                <a:effectLst/>
                <a:latin typeface="Menlo" panose="020B0609030804020204" pitchFamily="49" charset="0"/>
              </a:rPr>
            </a:br>
            <a:endParaRPr lang="en-US" dirty="0">
              <a:solidFill>
                <a:srgbClr val="000000"/>
              </a:solidFill>
              <a:effectLst/>
              <a:latin typeface="Menlo" panose="020B0609030804020204" pitchFamily="49" charset="0"/>
            </a:endParaRPr>
          </a:p>
          <a:p>
            <a:r>
              <a:rPr lang="en-US" b="1" dirty="0">
                <a:solidFill>
                  <a:srgbClr val="9B2393"/>
                </a:solidFill>
                <a:effectLst/>
                <a:latin typeface="Menlo" panose="020B0609030804020204" pitchFamily="49" charset="0"/>
              </a:rPr>
              <a:t>let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bathroomTemperatureSensor</a:t>
            </a:r>
            <a:r>
              <a:rPr lang="en-US" dirty="0">
                <a:solidFill>
                  <a:srgbClr val="000000"/>
                </a:solidFill>
                <a:effectLst/>
                <a:latin typeface="Menlo" panose="020B0609030804020204" pitchFamily="49" charset="0"/>
              </a:rPr>
              <a:t> : Sensor;</a:t>
            </a:r>
          </a:p>
          <a:p>
            <a:r>
              <a:rPr lang="en-US" dirty="0" err="1">
                <a:solidFill>
                  <a:srgbClr val="000000"/>
                </a:solidFill>
                <a:effectLst/>
                <a:latin typeface="Menlo" panose="020B0609030804020204" pitchFamily="49" charset="0"/>
              </a:rPr>
              <a:t>bathroomTemperatureSensor.location</a:t>
            </a:r>
            <a:r>
              <a:rPr lang="en-US" dirty="0">
                <a:solidFill>
                  <a:srgbClr val="000000"/>
                </a:solidFill>
                <a:effectLst/>
                <a:latin typeface="Menlo" panose="020B0609030804020204" pitchFamily="49" charset="0"/>
              </a:rPr>
              <a:t> = </a:t>
            </a:r>
            <a:r>
              <a:rPr lang="en-US" dirty="0">
                <a:solidFill>
                  <a:srgbClr val="C41A16"/>
                </a:solidFill>
                <a:effectLst/>
                <a:latin typeface="Menlo" panose="020B0609030804020204" pitchFamily="49" charset="0"/>
              </a:rPr>
              <a:t>"Bathroom"</a:t>
            </a:r>
            <a:endParaRPr lang="en-US"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919701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779662" y="4767132"/>
            <a:ext cx="10663038" cy="1862134"/>
          </a:xfrm>
        </p:spPr>
        <p:txBody>
          <a:bodyPr>
            <a:normAutofit/>
          </a:bodyPr>
          <a:lstStyle/>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Typescript, we do that with names, types and comments.</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28</a:t>
            </a:fld>
            <a:endParaRPr lang="en-US"/>
          </a:p>
        </p:txBody>
      </p:sp>
      <p:grpSp>
        <p:nvGrpSpPr>
          <p:cNvPr id="8" name="Group 13">
            <a:extLst>
              <a:ext uri="{FF2B5EF4-FFF2-40B4-BE49-F238E27FC236}">
                <a16:creationId xmlns:a16="http://schemas.microsoft.com/office/drawing/2014/main" id="{1C9584D7-40B5-4E79-AD4C-A4269068A643}"/>
              </a:ext>
            </a:extLst>
          </p:cNvPr>
          <p:cNvGrpSpPr/>
          <p:nvPr/>
        </p:nvGrpSpPr>
        <p:grpSpPr>
          <a:xfrm>
            <a:off x="3460008" y="1640360"/>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6096001" y="2335596"/>
            <a:ext cx="5943204"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solidFill>
                  <a:srgbClr val="9B2393"/>
                </a:solidFill>
                <a:effectLst/>
                <a:latin typeface="Menlo" panose="020B0609030804020204" pitchFamily="49" charset="0"/>
              </a:rPr>
              <a:t>let</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bathroomTemperatureSensor</a:t>
            </a:r>
            <a:r>
              <a:rPr lang="en-US" dirty="0">
                <a:solidFill>
                  <a:srgbClr val="000000"/>
                </a:solidFill>
                <a:effectLst/>
                <a:latin typeface="Menlo" panose="020B0609030804020204" pitchFamily="49" charset="0"/>
              </a:rPr>
              <a:t> : Sensor;</a:t>
            </a:r>
          </a:p>
          <a:p>
            <a:r>
              <a:rPr lang="en-US" dirty="0" err="1">
                <a:solidFill>
                  <a:srgbClr val="000000"/>
                </a:solidFill>
                <a:effectLst/>
                <a:latin typeface="Menlo" panose="020B0609030804020204" pitchFamily="49" charset="0"/>
              </a:rPr>
              <a:t>bathroomTemperatureSensor</a:t>
            </a:r>
            <a:endParaRPr lang="en-US" dirty="0">
              <a:solidFill>
                <a:srgbClr val="000000"/>
              </a:solidFill>
              <a:effectLst/>
              <a:latin typeface="Menlo" panose="020B0609030804020204" pitchFamily="49" charset="0"/>
            </a:endParaRPr>
          </a:p>
          <a:p>
            <a:r>
              <a:rPr lang="en-US" dirty="0">
                <a:solidFill>
                  <a:srgbClr val="000000"/>
                </a:solidFill>
                <a:latin typeface="Menlo" panose="020B0609030804020204" pitchFamily="49" charset="0"/>
              </a:rPr>
              <a:t>	</a:t>
            </a:r>
            <a:r>
              <a:rPr lang="en-US" dirty="0">
                <a:solidFill>
                  <a:srgbClr val="000000"/>
                </a:solidFill>
                <a:effectLst/>
                <a:latin typeface="Menlo" panose="020B0609030804020204" pitchFamily="49" charset="0"/>
              </a:rPr>
              <a:t>.location = </a:t>
            </a:r>
            <a:r>
              <a:rPr lang="en-US" dirty="0">
                <a:solidFill>
                  <a:srgbClr val="C41A16"/>
                </a:solidFill>
                <a:effectLst/>
                <a:latin typeface="Menlo" panose="020B0609030804020204" pitchFamily="49" charset="0"/>
              </a:rPr>
              <a:t>"Bathroom"</a:t>
            </a:r>
            <a:endParaRPr lang="en-US" dirty="0">
              <a:solidFill>
                <a:srgbClr val="000000"/>
              </a:solidFill>
              <a:effectLst/>
              <a:latin typeface="Menlo" panose="020B0609030804020204" pitchFamily="49" charset="0"/>
            </a:endParaRPr>
          </a:p>
        </p:txBody>
      </p:sp>
      <p:sp>
        <p:nvSpPr>
          <p:cNvPr id="7" name="Rounded Rectangle 7">
            <a:extLst>
              <a:ext uri="{FF2B5EF4-FFF2-40B4-BE49-F238E27FC236}">
                <a16:creationId xmlns:a16="http://schemas.microsoft.com/office/drawing/2014/main" id="{FAFEFC8B-3907-442E-9BD2-C4A00E794F9E}"/>
              </a:ext>
            </a:extLst>
          </p:cNvPr>
          <p:cNvSpPr/>
          <p:nvPr/>
        </p:nvSpPr>
        <p:spPr>
          <a:xfrm>
            <a:off x="6096001" y="1811361"/>
            <a:ext cx="6002214" cy="18621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pic>
        <p:nvPicPr>
          <p:cNvPr id="11" name="Picture 10">
            <a:extLst>
              <a:ext uri="{FF2B5EF4-FFF2-40B4-BE49-F238E27FC236}">
                <a16:creationId xmlns:a16="http://schemas.microsoft.com/office/drawing/2014/main" id="{F44E9901-B252-499C-63F4-6C34E12957F5}"/>
              </a:ext>
            </a:extLst>
          </p:cNvPr>
          <p:cNvPicPr>
            <a:picLocks noChangeAspect="1"/>
          </p:cNvPicPr>
          <p:nvPr/>
        </p:nvPicPr>
        <p:blipFill rotWithShape="1">
          <a:blip r:embed="rId3"/>
          <a:srcRect l="50000" b="31601"/>
          <a:stretch/>
        </p:blipFill>
        <p:spPr>
          <a:xfrm>
            <a:off x="622108" y="1753537"/>
            <a:ext cx="2304559" cy="2364446"/>
          </a:xfrm>
          <a:prstGeom prst="rect">
            <a:avLst/>
          </a:prstGeom>
        </p:spPr>
      </p:pic>
    </p:spTree>
    <p:extLst>
      <p:ext uri="{BB962C8B-B14F-4D97-AF65-F5344CB8AC3E}">
        <p14:creationId xmlns:p14="http://schemas.microsoft.com/office/powerpoint/2010/main" val="2869151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Another Example: what do (</a:t>
            </a:r>
            <a:r>
              <a:rPr lang="en-US" dirty="0" err="1"/>
              <a:t>x,y</a:t>
            </a:r>
            <a:r>
              <a:rPr lang="en-US" dirty="0"/>
              <a:t>) mean?</a:t>
            </a:r>
          </a:p>
        </p:txBody>
      </p:sp>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199" y="4135902"/>
            <a:ext cx="9171215" cy="2598940"/>
          </a:xfrm>
        </p:spPr>
        <p:txBody>
          <a:bodyPr anchor="b">
            <a:normAutofit fontScale="85000" lnSpcReduction="20000"/>
          </a:bodyPr>
          <a:lstStyle/>
          <a:p>
            <a:r>
              <a:rPr lang="en-US" sz="4500" dirty="0"/>
              <a:t>The center?</a:t>
            </a:r>
          </a:p>
          <a:p>
            <a:r>
              <a:rPr lang="en-US" sz="4500" dirty="0"/>
              <a:t>Upper-left-hand corner?</a:t>
            </a:r>
          </a:p>
          <a:p>
            <a:r>
              <a:rPr lang="en-US" sz="4500" dirty="0"/>
              <a:t>Does y grow in the up or down direction?</a:t>
            </a:r>
          </a:p>
          <a:p>
            <a:r>
              <a:rPr lang="en-US" sz="4500" dirty="0"/>
              <a:t>And what about the units? </a:t>
            </a:r>
          </a:p>
          <a:p>
            <a:pPr lvl="1"/>
            <a:r>
              <a:rPr lang="en-US" sz="4500" dirty="0"/>
              <a:t>(Pixels? Scaled pixels? Something else?)</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interface</a:t>
            </a:r>
            <a:r>
              <a:rPr lang="en-US" sz="2000" b="0" dirty="0">
                <a:solidFill>
                  <a:srgbClr val="000000"/>
                </a:solidFill>
                <a:effectLst/>
                <a:latin typeface="Consolas" panose="020B0609020204030204" pitchFamily="49" charset="0"/>
              </a:rPr>
              <a:t> </a:t>
            </a:r>
            <a:r>
              <a:rPr lang="en-US" sz="2000" b="0" dirty="0" err="1">
                <a:solidFill>
                  <a:srgbClr val="267F99"/>
                </a:solidFill>
                <a:effectLst/>
                <a:latin typeface="Consolas" panose="020B0609020204030204" pitchFamily="49" charset="0"/>
              </a:rPr>
              <a:t>BoundingBox</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width</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height</a:t>
            </a:r>
            <a:r>
              <a:rPr lang="en-US" sz="2000" b="0" dirty="0">
                <a:solidFill>
                  <a:srgbClr val="000000"/>
                </a:solidFill>
                <a:effectLst/>
                <a:latin typeface="Consolas" panose="020B0609020204030204" pitchFamily="49" charset="0"/>
              </a:rPr>
              <a:t>: </a:t>
            </a:r>
            <a:r>
              <a:rPr lang="en-US" sz="2000" b="0" dirty="0">
                <a:solidFill>
                  <a:srgbClr val="267F99"/>
                </a:solidFill>
                <a:effectLst/>
                <a:latin typeface="Consolas" panose="020B0609020204030204" pitchFamily="49" charset="0"/>
              </a:rPr>
              <a:t>number</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
        <p:nvSpPr>
          <p:cNvPr id="11" name="Rectangle 10">
            <a:extLst>
              <a:ext uri="{FF2B5EF4-FFF2-40B4-BE49-F238E27FC236}">
                <a16:creationId xmlns:a16="http://schemas.microsoft.com/office/drawing/2014/main" id="{1B7168C4-C6D5-1024-A1FA-7A1C9E11C8D2}"/>
              </a:ext>
            </a:extLst>
          </p:cNvPr>
          <p:cNvSpPr/>
          <p:nvPr/>
        </p:nvSpPr>
        <p:spPr>
          <a:xfrm>
            <a:off x="1970690" y="2506717"/>
            <a:ext cx="1515495" cy="75698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Tree>
    <p:extLst>
      <p:ext uri="{BB962C8B-B14F-4D97-AF65-F5344CB8AC3E}">
        <p14:creationId xmlns:p14="http://schemas.microsoft.com/office/powerpoint/2010/main" val="3605028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Use Design As a Way of Communicating Organization</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a:t>Software systems must be comprehensible by humans</a:t>
            </a:r>
          </a:p>
          <a:p>
            <a:r>
              <a:rPr lang="en-US" altLang="en-US"/>
              <a:t>Which humans?</a:t>
            </a:r>
          </a:p>
          <a:p>
            <a:pPr lvl="1"/>
            <a:r>
              <a:rPr lang="en-US" altLang="en-US"/>
              <a:t>The other members of your team</a:t>
            </a:r>
          </a:p>
          <a:p>
            <a:pPr lvl="1"/>
            <a:r>
              <a:rPr lang="en-US" altLang="en-US"/>
              <a:t>The folks who will maintain and modify your system</a:t>
            </a:r>
          </a:p>
          <a:p>
            <a:pPr lvl="1"/>
            <a:r>
              <a:rPr lang="en-US" altLang="en-US"/>
              <a:t>Management</a:t>
            </a:r>
          </a:p>
          <a:p>
            <a:pPr lvl="1"/>
            <a:r>
              <a:rPr lang="en-US" altLang="en-US"/>
              <a:t>Your clients</a:t>
            </a:r>
          </a:p>
          <a:p>
            <a:pPr lvl="1"/>
            <a:r>
              <a:rPr lang="en-US" altLang="en-US"/>
              <a:t>and ...</a:t>
            </a:r>
          </a:p>
          <a:p>
            <a:pPr lvl="1"/>
            <a:r>
              <a:rPr lang="en-US" altLang="en-US"/>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animEffect transition="in" filter="fade">
                                      <p:cBhvr>
                                        <p:cTn id="7" dur="1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3837267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5933D-1541-E758-C827-AC669A08B308}"/>
              </a:ext>
            </a:extLst>
          </p:cNvPr>
          <p:cNvSpPr>
            <a:spLocks noGrp="1"/>
          </p:cNvSpPr>
          <p:nvPr>
            <p:ph type="title"/>
          </p:nvPr>
        </p:nvSpPr>
        <p:spPr/>
        <p:txBody>
          <a:bodyPr/>
          <a:lstStyle/>
          <a:p>
            <a:r>
              <a:rPr lang="en-US" dirty="0"/>
              <a:t>One Method/One Job Allows for Better In-Memory Chunking</a:t>
            </a:r>
          </a:p>
        </p:txBody>
      </p:sp>
      <p:sp>
        <p:nvSpPr>
          <p:cNvPr id="3" name="Content Placeholder 2">
            <a:extLst>
              <a:ext uri="{FF2B5EF4-FFF2-40B4-BE49-F238E27FC236}">
                <a16:creationId xmlns:a16="http://schemas.microsoft.com/office/drawing/2014/main" id="{9365F7CD-E1EF-13F5-B689-0AEC3BA0E91A}"/>
              </a:ext>
            </a:extLst>
          </p:cNvPr>
          <p:cNvSpPr>
            <a:spLocks noGrp="1"/>
          </p:cNvSpPr>
          <p:nvPr>
            <p:ph idx="1"/>
          </p:nvPr>
        </p:nvSpPr>
        <p:spPr/>
        <p:txBody>
          <a:bodyPr/>
          <a:lstStyle/>
          <a:p>
            <a:r>
              <a:rPr lang="en-US" dirty="0"/>
              <a:t>Recall: we have limited capacity in our short-term memory</a:t>
            </a:r>
          </a:p>
          <a:p>
            <a:r>
              <a:rPr lang="en-US" dirty="0"/>
              <a:t>We get to remember “chunks”</a:t>
            </a:r>
          </a:p>
          <a:p>
            <a:r>
              <a:rPr lang="en-US" dirty="0"/>
              <a:t>Splitting long methods into smaller ones with good names helps us hold more code in our short-term memory</a:t>
            </a:r>
          </a:p>
        </p:txBody>
      </p:sp>
      <p:sp>
        <p:nvSpPr>
          <p:cNvPr id="4" name="Slide Number Placeholder 3">
            <a:extLst>
              <a:ext uri="{FF2B5EF4-FFF2-40B4-BE49-F238E27FC236}">
                <a16:creationId xmlns:a16="http://schemas.microsoft.com/office/drawing/2014/main" id="{93188853-3932-01C6-B674-B526E8E1A80C}"/>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1B5900A0-69BE-A00F-87BB-E59BF17CAAE7}"/>
              </a:ext>
            </a:extLst>
          </p:cNvPr>
          <p:cNvSpPr txBox="1"/>
          <p:nvPr/>
        </p:nvSpPr>
        <p:spPr>
          <a:xfrm>
            <a:off x="9506436" y="2387491"/>
            <a:ext cx="1828152" cy="132556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74C7B765-7E0D-EF9E-1289-387B3E6754C3}"/>
              </a:ext>
            </a:extLst>
          </p:cNvPr>
          <p:cNvSpPr txBox="1"/>
          <p:nvPr/>
        </p:nvSpPr>
        <p:spPr>
          <a:xfrm>
            <a:off x="9506436" y="2512904"/>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7" name="TextBox 6">
            <a:extLst>
              <a:ext uri="{FF2B5EF4-FFF2-40B4-BE49-F238E27FC236}">
                <a16:creationId xmlns:a16="http://schemas.microsoft.com/office/drawing/2014/main" id="{19359927-A045-7FFA-06ED-8B9C1A5A41D7}"/>
              </a:ext>
            </a:extLst>
          </p:cNvPr>
          <p:cNvSpPr txBox="1"/>
          <p:nvPr/>
        </p:nvSpPr>
        <p:spPr>
          <a:xfrm>
            <a:off x="9506436" y="286374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isValidMove</a:t>
            </a:r>
            <a:endParaRPr lang="en-US" dirty="0">
              <a:solidFill>
                <a:schemeClr val="tx1"/>
              </a:solidFill>
            </a:endParaRPr>
          </a:p>
        </p:txBody>
      </p:sp>
      <p:sp>
        <p:nvSpPr>
          <p:cNvPr id="8" name="TextBox 7">
            <a:extLst>
              <a:ext uri="{FF2B5EF4-FFF2-40B4-BE49-F238E27FC236}">
                <a16:creationId xmlns:a16="http://schemas.microsoft.com/office/drawing/2014/main" id="{D1984B16-390C-B6C6-C4C7-94DD855493AD}"/>
              </a:ext>
            </a:extLst>
          </p:cNvPr>
          <p:cNvSpPr txBox="1"/>
          <p:nvPr/>
        </p:nvSpPr>
        <p:spPr>
          <a:xfrm>
            <a:off x="9506436" y="321457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isWinningMove</a:t>
            </a:r>
            <a:endParaRPr lang="en-US" dirty="0">
              <a:solidFill>
                <a:schemeClr val="tx1"/>
              </a:solidFill>
            </a:endParaRPr>
          </a:p>
        </p:txBody>
      </p:sp>
      <p:sp>
        <p:nvSpPr>
          <p:cNvPr id="10" name="TextBox 9">
            <a:extLst>
              <a:ext uri="{FF2B5EF4-FFF2-40B4-BE49-F238E27FC236}">
                <a16:creationId xmlns:a16="http://schemas.microsoft.com/office/drawing/2014/main" id="{B59C44F0-906F-197F-455E-C83C3F55D6C8}"/>
              </a:ext>
            </a:extLst>
          </p:cNvPr>
          <p:cNvSpPr txBox="1"/>
          <p:nvPr/>
        </p:nvSpPr>
        <p:spPr>
          <a:xfrm>
            <a:off x="9506436" y="4563434"/>
            <a:ext cx="1828152" cy="196695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1" name="TextBox 10">
            <a:extLst>
              <a:ext uri="{FF2B5EF4-FFF2-40B4-BE49-F238E27FC236}">
                <a16:creationId xmlns:a16="http://schemas.microsoft.com/office/drawing/2014/main" id="{43E6D75B-3839-BEC9-F3E5-166CCCD1E871}"/>
              </a:ext>
            </a:extLst>
          </p:cNvPr>
          <p:cNvSpPr txBox="1"/>
          <p:nvPr/>
        </p:nvSpPr>
        <p:spPr>
          <a:xfrm>
            <a:off x="9506436" y="4688847"/>
            <a:ext cx="1658143"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applyMove</a:t>
            </a:r>
            <a:endParaRPr lang="en-US" dirty="0">
              <a:solidFill>
                <a:schemeClr val="tx1"/>
              </a:solidFill>
            </a:endParaRPr>
          </a:p>
        </p:txBody>
      </p:sp>
      <p:sp>
        <p:nvSpPr>
          <p:cNvPr id="12" name="TextBox 11">
            <a:extLst>
              <a:ext uri="{FF2B5EF4-FFF2-40B4-BE49-F238E27FC236}">
                <a16:creationId xmlns:a16="http://schemas.microsoft.com/office/drawing/2014/main" id="{32B33E6E-9869-9484-F110-587F8AE9EFD9}"/>
              </a:ext>
            </a:extLst>
          </p:cNvPr>
          <p:cNvSpPr txBox="1"/>
          <p:nvPr/>
        </p:nvSpPr>
        <p:spPr>
          <a:xfrm>
            <a:off x="9506436" y="5039684"/>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4" name="TextBox 13">
            <a:extLst>
              <a:ext uri="{FF2B5EF4-FFF2-40B4-BE49-F238E27FC236}">
                <a16:creationId xmlns:a16="http://schemas.microsoft.com/office/drawing/2014/main" id="{B447C96F-AA8B-3CBB-EA28-3DAA768BC22F}"/>
              </a:ext>
            </a:extLst>
          </p:cNvPr>
          <p:cNvSpPr txBox="1"/>
          <p:nvPr/>
        </p:nvSpPr>
        <p:spPr>
          <a:xfrm>
            <a:off x="9506436" y="5390521"/>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5" name="TextBox 14">
            <a:extLst>
              <a:ext uri="{FF2B5EF4-FFF2-40B4-BE49-F238E27FC236}">
                <a16:creationId xmlns:a16="http://schemas.microsoft.com/office/drawing/2014/main" id="{67B7C900-C846-9C45-3754-DE26CB666916}"/>
              </a:ext>
            </a:extLst>
          </p:cNvPr>
          <p:cNvSpPr txBox="1"/>
          <p:nvPr/>
        </p:nvSpPr>
        <p:spPr>
          <a:xfrm>
            <a:off x="9506435" y="574135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6" name="TextBox 15">
            <a:extLst>
              <a:ext uri="{FF2B5EF4-FFF2-40B4-BE49-F238E27FC236}">
                <a16:creationId xmlns:a16="http://schemas.microsoft.com/office/drawing/2014/main" id="{50E9B799-370A-DFC8-7D32-DE9E47124764}"/>
              </a:ext>
            </a:extLst>
          </p:cNvPr>
          <p:cNvSpPr txBox="1"/>
          <p:nvPr/>
        </p:nvSpPr>
        <p:spPr>
          <a:xfrm>
            <a:off x="9506435" y="6093768"/>
            <a:ext cx="1658144" cy="3508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(some code)</a:t>
            </a:r>
          </a:p>
        </p:txBody>
      </p:sp>
      <p:sp>
        <p:nvSpPr>
          <p:cNvPr id="17" name="TextBox 16">
            <a:extLst>
              <a:ext uri="{FF2B5EF4-FFF2-40B4-BE49-F238E27FC236}">
                <a16:creationId xmlns:a16="http://schemas.microsoft.com/office/drawing/2014/main" id="{3BA733FD-F545-842A-44AA-CCC9E2DF50E5}"/>
              </a:ext>
            </a:extLst>
          </p:cNvPr>
          <p:cNvSpPr txBox="1"/>
          <p:nvPr/>
        </p:nvSpPr>
        <p:spPr>
          <a:xfrm>
            <a:off x="9099712" y="1487460"/>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split into helper methods</a:t>
            </a:r>
          </a:p>
        </p:txBody>
      </p:sp>
      <p:sp>
        <p:nvSpPr>
          <p:cNvPr id="18" name="TextBox 17">
            <a:extLst>
              <a:ext uri="{FF2B5EF4-FFF2-40B4-BE49-F238E27FC236}">
                <a16:creationId xmlns:a16="http://schemas.microsoft.com/office/drawing/2014/main" id="{B3DFA1D7-FC72-5F68-B351-039F23B9D37C}"/>
              </a:ext>
            </a:extLst>
          </p:cNvPr>
          <p:cNvSpPr txBox="1"/>
          <p:nvPr/>
        </p:nvSpPr>
        <p:spPr>
          <a:xfrm>
            <a:off x="9099712" y="3747869"/>
            <a:ext cx="2641600" cy="8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Short Term Memory: ”</a:t>
            </a:r>
            <a:r>
              <a:rPr lang="en-US" dirty="0" err="1">
                <a:solidFill>
                  <a:schemeClr val="tx1"/>
                </a:solidFill>
              </a:rPr>
              <a:t>applyMove</a:t>
            </a:r>
            <a:r>
              <a:rPr lang="en-US" dirty="0">
                <a:solidFill>
                  <a:schemeClr val="tx1"/>
                </a:solidFill>
              </a:rPr>
              <a:t>” in one big method</a:t>
            </a:r>
          </a:p>
        </p:txBody>
      </p:sp>
    </p:spTree>
    <p:extLst>
      <p:ext uri="{BB962C8B-B14F-4D97-AF65-F5344CB8AC3E}">
        <p14:creationId xmlns:p14="http://schemas.microsoft.com/office/powerpoint/2010/main" val="984516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902509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33</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139321"/>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 =&gt;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68871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FBE5-31A4-1E6F-944A-0D64B9D717E3}"/>
              </a:ext>
            </a:extLst>
          </p:cNvPr>
          <p:cNvSpPr>
            <a:spLocks noGrp="1"/>
          </p:cNvSpPr>
          <p:nvPr>
            <p:ph type="title"/>
          </p:nvPr>
        </p:nvSpPr>
        <p:spPr/>
        <p:txBody>
          <a:bodyPr/>
          <a:lstStyle/>
          <a:p>
            <a:r>
              <a:rPr lang="en-US" dirty="0"/>
              <a:t>Beware of clones</a:t>
            </a:r>
          </a:p>
        </p:txBody>
      </p:sp>
      <p:sp>
        <p:nvSpPr>
          <p:cNvPr id="3" name="Content Placeholder 2">
            <a:extLst>
              <a:ext uri="{FF2B5EF4-FFF2-40B4-BE49-F238E27FC236}">
                <a16:creationId xmlns:a16="http://schemas.microsoft.com/office/drawing/2014/main" id="{CC0F805B-2502-BC42-153E-791DE6B4BA4F}"/>
              </a:ext>
            </a:extLst>
          </p:cNvPr>
          <p:cNvSpPr>
            <a:spLocks noGrp="1"/>
          </p:cNvSpPr>
          <p:nvPr>
            <p:ph idx="1"/>
          </p:nvPr>
        </p:nvSpPr>
        <p:spPr/>
        <p:txBody>
          <a:bodyPr/>
          <a:lstStyle/>
          <a:p>
            <a:r>
              <a:rPr lang="en-US" dirty="0"/>
              <a:t>Terminology: “Code Clone” – a copy (or near-miss copy) of code within a codebase</a:t>
            </a:r>
          </a:p>
          <a:p>
            <a:r>
              <a:rPr lang="en-US" dirty="0"/>
              <a:t>Clones are created when DRY is violated</a:t>
            </a:r>
          </a:p>
        </p:txBody>
      </p:sp>
      <p:sp>
        <p:nvSpPr>
          <p:cNvPr id="4" name="Slide Number Placeholder 3">
            <a:extLst>
              <a:ext uri="{FF2B5EF4-FFF2-40B4-BE49-F238E27FC236}">
                <a16:creationId xmlns:a16="http://schemas.microsoft.com/office/drawing/2014/main" id="{EC905C45-238F-B7FB-3CB5-FC8D815CFC17}"/>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99EE0A71-B06F-F220-6F28-CBF27FF4CCD5}"/>
              </a:ext>
            </a:extLst>
          </p:cNvPr>
          <p:cNvSpPr txBox="1"/>
          <p:nvPr/>
        </p:nvSpPr>
        <p:spPr>
          <a:xfrm>
            <a:off x="838200" y="3453791"/>
            <a:ext cx="2654300" cy="18359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latin typeface="Courier New" panose="02070309020205020404" pitchFamily="49" charset="0"/>
                <a:cs typeface="Courier New" panose="02070309020205020404" pitchFamily="49" charset="0"/>
              </a:rPr>
              <a:t>int foo(int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7901E8F0-2635-E83E-49D1-8E0BAE48CD56}"/>
              </a:ext>
            </a:extLst>
          </p:cNvPr>
          <p:cNvSpPr txBox="1"/>
          <p:nvPr/>
        </p:nvSpPr>
        <p:spPr>
          <a:xfrm>
            <a:off x="4240762" y="3453791"/>
            <a:ext cx="2654300" cy="1754326"/>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goo(int j){</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a:t>
            </a:r>
          </a:p>
        </p:txBody>
      </p:sp>
      <p:sp>
        <p:nvSpPr>
          <p:cNvPr id="6" name="TextBox 5">
            <a:extLst>
              <a:ext uri="{FF2B5EF4-FFF2-40B4-BE49-F238E27FC236}">
                <a16:creationId xmlns:a16="http://schemas.microsoft.com/office/drawing/2014/main" id="{0CDC2998-858B-7996-6FD0-F71905979AD2}"/>
              </a:ext>
            </a:extLst>
          </p:cNvPr>
          <p:cNvSpPr txBox="1"/>
          <p:nvPr/>
        </p:nvSpPr>
        <p:spPr>
          <a:xfrm>
            <a:off x="7643324" y="3453791"/>
            <a:ext cx="4026161" cy="3139321"/>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dirty="0">
                <a:solidFill>
                  <a:schemeClr val="tx1"/>
                </a:solidFill>
                <a:latin typeface="Courier New" panose="02070309020205020404" pitchFamily="49" charset="0"/>
                <a:cs typeface="Courier New" panose="02070309020205020404" pitchFamily="49" charset="0"/>
              </a:rPr>
              <a:t>int </a:t>
            </a:r>
            <a:r>
              <a:rPr lang="en-US" dirty="0" err="1">
                <a:solidFill>
                  <a:schemeClr val="tx1"/>
                </a:solidFill>
                <a:latin typeface="Courier New" panose="02070309020205020404" pitchFamily="49" charset="0"/>
                <a:cs typeface="Courier New" panose="02070309020205020404" pitchFamily="49" charset="0"/>
              </a:rPr>
              <a:t>getOrOffset</a:t>
            </a:r>
            <a:r>
              <a:rPr lang="en-US" dirty="0">
                <a:solidFill>
                  <a:schemeClr val="tx1"/>
                </a:solidFill>
                <a:latin typeface="Courier New" panose="02070309020205020404" pitchFamily="49" charset="0"/>
                <a:cs typeface="Courier New" panose="02070309020205020404" pitchFamily="49" charset="0"/>
              </a:rPr>
              <a:t>(int j, </a:t>
            </a:r>
            <a:r>
              <a:rPr lang="en-US" dirty="0" err="1">
                <a:solidFill>
                  <a:schemeClr val="tx1"/>
                </a:solidFill>
                <a:latin typeface="Courier New" panose="02070309020205020404" pitchFamily="49" charset="0"/>
                <a:cs typeface="Courier New" panose="02070309020205020404" pitchFamily="49" charset="0"/>
              </a:rPr>
              <a:t>boolean</a:t>
            </a:r>
            <a:r>
              <a:rPr lang="en-US" dirty="0">
                <a:solidFill>
                  <a:schemeClr val="tx1"/>
                </a:solidFill>
                <a:latin typeface="Courier New" panose="02070309020205020404" pitchFamily="49" charset="0"/>
                <a:cs typeface="Courier New" panose="02070309020205020404" pitchFamily="49" charset="0"/>
              </a:rPr>
              <a:t> increment){</a:t>
            </a:r>
          </a:p>
          <a:p>
            <a:pPr algn="l"/>
            <a:r>
              <a:rPr lang="en-US" dirty="0">
                <a:solidFill>
                  <a:schemeClr val="tx1"/>
                </a:solidFill>
                <a:latin typeface="Courier New" panose="02070309020205020404" pitchFamily="49" charset="0"/>
                <a:cs typeface="Courier New" panose="02070309020205020404" pitchFamily="49" charset="0"/>
              </a:rPr>
              <a:t>  if(j&lt;0)</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if(increment)</a:t>
            </a:r>
          </a:p>
          <a:p>
            <a:r>
              <a:rPr lang="en-US" dirty="0">
                <a:solidFill>
                  <a:schemeClr val="tx1"/>
                </a:solidFill>
                <a:latin typeface="Courier New" panose="02070309020205020404" pitchFamily="49" charset="0"/>
                <a:cs typeface="Courier New" panose="02070309020205020404" pitchFamily="49" charset="0"/>
              </a:rPr>
              <a:t> 	    return </a:t>
            </a:r>
            <a:r>
              <a:rPr lang="en-US" dirty="0" err="1">
                <a:solidFill>
                  <a:schemeClr val="tx1"/>
                </a:solidFill>
                <a:latin typeface="Courier New" panose="02070309020205020404" pitchFamily="49" charset="0"/>
                <a:cs typeface="Courier New" panose="02070309020205020404" pitchFamily="49" charset="0"/>
              </a:rPr>
              <a:t>j++</a:t>
            </a:r>
            <a:r>
              <a:rPr lang="en-US" dirty="0">
                <a:solidFill>
                  <a:schemeClr val="tx1"/>
                </a:solidFill>
                <a:latin typeface="Courier New" panose="02070309020205020404" pitchFamily="49" charset="0"/>
                <a:cs typeface="Courier New" panose="02070309020205020404" pitchFamily="49" charset="0"/>
              </a:rPr>
              <a:t>;</a:t>
            </a:r>
          </a:p>
          <a:p>
            <a:pPr algn="l"/>
            <a:r>
              <a:rPr lang="en-US" dirty="0">
                <a:solidFill>
                  <a:schemeClr val="tx1"/>
                </a:solidFill>
                <a:latin typeface="Courier New" panose="02070309020205020404" pitchFamily="49" charset="0"/>
                <a:cs typeface="Courier New" panose="02070309020205020404" pitchFamily="49" charset="0"/>
              </a:rPr>
              <a:t>       else </a:t>
            </a:r>
          </a:p>
          <a:p>
            <a:pPr algn="l"/>
            <a:r>
              <a:rPr lang="en-US" dirty="0">
                <a:solidFill>
                  <a:schemeClr val="tx1"/>
                </a:solidFill>
                <a:latin typeface="Courier New" panose="02070309020205020404" pitchFamily="49" charset="0"/>
                <a:cs typeface="Courier New" panose="02070309020205020404" pitchFamily="49" charset="0"/>
              </a:rPr>
              <a:t>  	    return j--;</a:t>
            </a:r>
          </a:p>
          <a:p>
            <a:pPr algn="l"/>
            <a:r>
              <a:rPr lang="en-US" dirty="0">
                <a:solidFill>
                  <a:schemeClr val="tx1"/>
                </a:solidFill>
                <a:latin typeface="Courier New" panose="02070309020205020404" pitchFamily="49" charset="0"/>
                <a:cs typeface="Courier New" panose="02070309020205020404" pitchFamily="49" charset="0"/>
              </a:rPr>
              <a:t>  }</a:t>
            </a:r>
          </a:p>
          <a:p>
            <a:pPr algn="l"/>
            <a:r>
              <a:rPr lang="en-US" dirty="0">
                <a:solidFill>
                  <a:schemeClr val="tx1"/>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68054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General strategy: If there something that might change, give it a name</a:t>
            </a:r>
          </a:p>
          <a:p>
            <a:pPr lvl="1"/>
            <a:r>
              <a:rPr lang="en-US" dirty="0"/>
              <a:t>if it's not already a "thing", refactor to make it a "thing“</a:t>
            </a:r>
          </a:p>
          <a:p>
            <a:pPr lvl="1"/>
            <a:r>
              <a:rPr lang="en-US" dirty="0"/>
              <a:t>Making it a “thing” makes it easier to understand!</a:t>
            </a:r>
          </a:p>
          <a:p>
            <a:r>
              <a:rPr lang="en-US" dirty="0"/>
              <a:t>Let’s look at a couple of examples.</a:t>
            </a:r>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1017021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Replace magic numbers with good names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8" y="4303431"/>
            <a:ext cx="7503941"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961888" cy="461665"/>
          </a:xfrm>
          <a:prstGeom prst="rect">
            <a:avLst/>
          </a:prstGeom>
        </p:spPr>
        <p:txBody>
          <a:bodyPr wrap="non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r>
              <a:rPr lang="en-US" dirty="0"/>
              <a:t>You might write something like</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747324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38</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B5ED-089E-4E03-AE7A-2333C7AF4560}"/>
              </a:ext>
            </a:extLst>
          </p:cNvPr>
          <p:cNvSpPr>
            <a:spLocks noGrp="1"/>
          </p:cNvSpPr>
          <p:nvPr>
            <p:ph type="title"/>
          </p:nvPr>
        </p:nvSpPr>
        <p:spPr/>
        <p:txBody>
          <a:bodyPr/>
          <a:lstStyle/>
          <a:p>
            <a:r>
              <a:rPr lang="en-US" dirty="0"/>
              <a:t>So let's represent our data differently</a:t>
            </a:r>
          </a:p>
        </p:txBody>
      </p:sp>
      <p:sp>
        <p:nvSpPr>
          <p:cNvPr id="4" name="Slide Number Placeholder 3">
            <a:extLst>
              <a:ext uri="{FF2B5EF4-FFF2-40B4-BE49-F238E27FC236}">
                <a16:creationId xmlns:a16="http://schemas.microsoft.com/office/drawing/2014/main" id="{85A1C6DB-6747-4D33-9B99-6671974C627F}"/>
              </a:ext>
            </a:extLst>
          </p:cNvPr>
          <p:cNvSpPr>
            <a:spLocks noGrp="1"/>
          </p:cNvSpPr>
          <p:nvPr>
            <p:ph type="sldNum" sz="quarter" idx="12"/>
          </p:nvPr>
        </p:nvSpPr>
        <p:spPr/>
        <p:txBody>
          <a:bodyPr/>
          <a:lstStyle/>
          <a:p>
            <a:fld id="{20F37917-FD3A-4669-9018-DA04BCDD3D75}" type="slidenum">
              <a:rPr lang="en-US" smtClean="0"/>
              <a:t>39</a:t>
            </a:fld>
            <a:endParaRPr lang="en-US"/>
          </a:p>
        </p:txBody>
      </p:sp>
      <p:sp>
        <p:nvSpPr>
          <p:cNvPr id="5" name="Rectangle 4">
            <a:extLst>
              <a:ext uri="{FF2B5EF4-FFF2-40B4-BE49-F238E27FC236}">
                <a16:creationId xmlns:a16="http://schemas.microsoft.com/office/drawing/2014/main" id="{F1372F46-A124-4B14-8F16-E2C13171ECB3}"/>
              </a:ext>
            </a:extLst>
          </p:cNvPr>
          <p:cNvSpPr/>
          <p:nvPr/>
        </p:nvSpPr>
        <p:spPr>
          <a:xfrm>
            <a:off x="923778" y="1500160"/>
            <a:ext cx="9141656" cy="2862322"/>
          </a:xfrm>
          <a:prstGeom prst="rect">
            <a:avLst/>
          </a:prstGeom>
        </p:spPr>
        <p:txBody>
          <a:bodyPr wrap="square">
            <a:spAutoFit/>
          </a:bodyPr>
          <a:lstStyle/>
          <a:p>
            <a:r>
              <a:rPr lang="en-US" dirty="0">
                <a:solidFill>
                  <a:srgbClr val="008000"/>
                </a:solidFill>
                <a:latin typeface="Consolas" panose="020B0609020204030204" pitchFamily="49" charset="0"/>
              </a:rPr>
              <a:t>// defines the tax bracket for income lower &lt; income &lt;= upper.</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if upper is undefined, then lower &lt; income  (no upper bound)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 number,</a:t>
            </a:r>
          </a:p>
          <a:p>
            <a:r>
              <a:rPr lang="en-US" dirty="0">
                <a:solidFill>
                  <a:srgbClr val="000000"/>
                </a:solidFill>
                <a:latin typeface="Consolas" panose="020B0609020204030204" pitchFamily="49" charset="0"/>
              </a:rPr>
              <a:t>    upper: number | undefined,  </a:t>
            </a:r>
          </a:p>
          <a:p>
            <a:r>
              <a:rPr lang="en-US" dirty="0">
                <a:solidFill>
                  <a:srgbClr val="000000"/>
                </a:solidFill>
                <a:latin typeface="Consolas" panose="020B0609020204030204" pitchFamily="49" charset="0"/>
              </a:rPr>
              <a:t>    base : number</a:t>
            </a:r>
          </a:p>
          <a:p>
            <a:r>
              <a:rPr lang="en-US" dirty="0">
                <a:solidFill>
                  <a:srgbClr val="000000"/>
                </a:solidFill>
                <a:latin typeface="Consolas" panose="020B0609020204030204" pitchFamily="49" charset="0"/>
              </a:rPr>
              <a:t>    rate : number</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F71FA50-933F-4201-87ED-4334941A29AD}"/>
              </a:ext>
            </a:extLst>
          </p:cNvPr>
          <p:cNvSpPr/>
          <p:nvPr/>
        </p:nvSpPr>
        <p:spPr>
          <a:xfrm>
            <a:off x="838199" y="3894800"/>
            <a:ext cx="8003345" cy="1754326"/>
          </a:xfrm>
          <a:prstGeom prst="rect">
            <a:avLst/>
          </a:prstGeom>
        </p:spPr>
        <p:txBody>
          <a:bodyPr wrap="square">
            <a:spAutoFit/>
          </a:bodyPr>
          <a:lstStyle/>
          <a:p>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brackets :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upper: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85197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AEBC-F38B-6B2C-D2A1-9442DB0A1AB5}"/>
              </a:ext>
            </a:extLst>
          </p:cNvPr>
          <p:cNvSpPr>
            <a:spLocks noGrp="1"/>
          </p:cNvSpPr>
          <p:nvPr>
            <p:ph type="title"/>
          </p:nvPr>
        </p:nvSpPr>
        <p:spPr/>
        <p:txBody>
          <a:bodyPr/>
          <a:lstStyle/>
          <a:p>
            <a:r>
              <a:rPr lang="en-US" dirty="0"/>
              <a:t>Use Design to Achieve Non-Functional Qualities</a:t>
            </a:r>
          </a:p>
        </p:txBody>
      </p:sp>
      <p:sp>
        <p:nvSpPr>
          <p:cNvPr id="3" name="Content Placeholder 2">
            <a:extLst>
              <a:ext uri="{FF2B5EF4-FFF2-40B4-BE49-F238E27FC236}">
                <a16:creationId xmlns:a16="http://schemas.microsoft.com/office/drawing/2014/main" id="{A0B0237D-3049-9988-2708-88D8E769DDC6}"/>
              </a:ext>
            </a:extLst>
          </p:cNvPr>
          <p:cNvSpPr>
            <a:spLocks noGrp="1"/>
          </p:cNvSpPr>
          <p:nvPr>
            <p:ph idx="1"/>
          </p:nvPr>
        </p:nvSpPr>
        <p:spPr/>
        <p:txBody>
          <a:bodyPr/>
          <a:lstStyle/>
          <a:p>
            <a:r>
              <a:rPr lang="en-US" dirty="0"/>
              <a:t>Readability – ease of reading code/understanding it</a:t>
            </a:r>
          </a:p>
          <a:p>
            <a:r>
              <a:rPr lang="en-US" dirty="0"/>
              <a:t>Maintainability – ease of fixing defects</a:t>
            </a:r>
          </a:p>
          <a:p>
            <a:r>
              <a:rPr lang="en-US" dirty="0"/>
              <a:t>Extensibility – ease of adding new components without changing existing ones</a:t>
            </a:r>
          </a:p>
          <a:p>
            <a:r>
              <a:rPr lang="en-US" dirty="0"/>
              <a:t>Configurability – ease of changing behavior by end-users</a:t>
            </a:r>
          </a:p>
          <a:p>
            <a:r>
              <a:rPr lang="en-US" dirty="0"/>
              <a:t>Testability – ease of writing tests</a:t>
            </a:r>
          </a:p>
          <a:p>
            <a:r>
              <a:rPr lang="en-US" dirty="0"/>
              <a:t>Scalability – ease of improving performance with more computing resources</a:t>
            </a:r>
          </a:p>
        </p:txBody>
      </p:sp>
      <p:sp>
        <p:nvSpPr>
          <p:cNvPr id="4" name="Slide Number Placeholder 3">
            <a:extLst>
              <a:ext uri="{FF2B5EF4-FFF2-40B4-BE49-F238E27FC236}">
                <a16:creationId xmlns:a16="http://schemas.microsoft.com/office/drawing/2014/main" id="{7E522002-25E2-DADF-7F1E-250F9A86E2D9}"/>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911744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40</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944880" y="1416881"/>
            <a:ext cx="9144000" cy="5355312"/>
          </a:xfrm>
          <a:prstGeom prst="rect">
            <a:avLst/>
          </a:prstGeom>
        </p:spPr>
        <p:txBody>
          <a:bodyPr wrap="square">
            <a:spAutoFit/>
          </a:bodyPr>
          <a:lstStyle/>
          <a:p>
            <a:r>
              <a:rPr lang="en-US" dirty="0">
                <a:solidFill>
                  <a:srgbClr val="008000"/>
                </a:solidFill>
                <a:latin typeface="Consolas" panose="020B0609020204030204" pitchFamily="49" charset="0"/>
              </a:rPr>
              <a:t>// defines the incomes covered by a bracket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isInBracket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bracket:TaxBracket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boolean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undefined</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&amp;&amp; (income &lt;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income2bracket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brackets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brackets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income:number,bracket:TaxBracket</a:t>
            </a:r>
            <a:r>
              <a:rPr lang="en-US" dirty="0">
                <a:solidFill>
                  <a:srgbClr val="000000"/>
                </a:solidFill>
                <a:latin typeface="Consolas" panose="020B0609020204030204" pitchFamily="49" charset="0"/>
              </a:rPr>
              <a:t>)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bracket.base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bracket.rate</a:t>
            </a:r>
            <a:r>
              <a:rPr lang="en-US" dirty="0">
                <a:solidFill>
                  <a:srgbClr val="000000"/>
                </a:solidFill>
                <a:latin typeface="Consolas" panose="020B0609020204030204" pitchFamily="49" charset="0"/>
              </a:rPr>
              <a:t> * (income -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grossTax2 (</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brackets: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(income,income2bracket(</a:t>
            </a:r>
            <a:r>
              <a:rPr lang="en-US" dirty="0" err="1">
                <a:solidFill>
                  <a:srgbClr val="000000"/>
                </a:solidFill>
                <a:latin typeface="Consolas" panose="020B0609020204030204" pitchFamily="49" charset="0"/>
              </a:rPr>
              <a:t>income,brackets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9888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best practices for code-level design</a:t>
            </a:r>
          </a:p>
          <a:p>
            <a:pPr lvl="1" fontAlgn="base"/>
            <a:r>
              <a:rPr lang="en-US" dirty="0"/>
              <a:t>List 5 principles for designing readable code, with examples</a:t>
            </a:r>
          </a:p>
          <a:p>
            <a:pPr lvl="1" fontAlgn="base"/>
            <a:r>
              <a:rPr lang="en-US" dirty="0"/>
              <a:t>Identify some violations of the practices and suggest ways to mitigate them</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41</a:t>
            </a:fld>
            <a:endParaRPr lang="en-US"/>
          </a:p>
        </p:txBody>
      </p:sp>
    </p:spTree>
    <p:extLst>
      <p:ext uri="{BB962C8B-B14F-4D97-AF65-F5344CB8AC3E}">
        <p14:creationId xmlns:p14="http://schemas.microsoft.com/office/powerpoint/2010/main" val="2643922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a:p>
            <a:r>
              <a:rPr lang="en-US" altLang="en-US" dirty="0"/>
              <a:t>Consider design costs as an investment in reducing future costs</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5</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5B90-C2C5-4378-2BC0-3A8714DF49CD}"/>
              </a:ext>
            </a:extLst>
          </p:cNvPr>
          <p:cNvSpPr>
            <a:spLocks noGrp="1"/>
          </p:cNvSpPr>
          <p:nvPr>
            <p:ph type="title"/>
          </p:nvPr>
        </p:nvSpPr>
        <p:spPr/>
        <p:txBody>
          <a:bodyPr/>
          <a:lstStyle/>
          <a:p>
            <a:r>
              <a:rPr lang="en-US" dirty="0"/>
              <a:t>Developers spend more time understanding code than writing it</a:t>
            </a:r>
          </a:p>
        </p:txBody>
      </p:sp>
      <p:sp>
        <p:nvSpPr>
          <p:cNvPr id="3" name="Content Placeholder 2">
            <a:extLst>
              <a:ext uri="{FF2B5EF4-FFF2-40B4-BE49-F238E27FC236}">
                <a16:creationId xmlns:a16="http://schemas.microsoft.com/office/drawing/2014/main" id="{6989EADC-89EE-EBAF-D835-4BF8A579EDD9}"/>
              </a:ext>
            </a:extLst>
          </p:cNvPr>
          <p:cNvSpPr>
            <a:spLocks noGrp="1"/>
          </p:cNvSpPr>
          <p:nvPr>
            <p:ph idx="1"/>
          </p:nvPr>
        </p:nvSpPr>
        <p:spPr>
          <a:xfrm>
            <a:off x="838200" y="1500160"/>
            <a:ext cx="6084133" cy="4351338"/>
          </a:xfrm>
        </p:spPr>
        <p:txBody>
          <a:bodyPr/>
          <a:lstStyle/>
          <a:p>
            <a:r>
              <a:rPr lang="en-US" dirty="0"/>
              <a:t>Study methodology:</a:t>
            </a:r>
          </a:p>
          <a:p>
            <a:pPr lvl="1"/>
            <a:r>
              <a:rPr lang="en-US" dirty="0"/>
              <a:t>Instrument 18 developer’s IDEs for 740 development sessions</a:t>
            </a:r>
          </a:p>
          <a:p>
            <a:pPr lvl="1"/>
            <a:r>
              <a:rPr lang="en-US" dirty="0"/>
              <a:t>Record time spent in different tasks</a:t>
            </a:r>
          </a:p>
          <a:p>
            <a:r>
              <a:rPr lang="en-US" dirty="0"/>
              <a:t>Conclusion: 70% of time spent in understanding-related tasks</a:t>
            </a:r>
          </a:p>
          <a:p>
            <a:r>
              <a:rPr lang="en-US" dirty="0"/>
              <a:t>Other studies have shown similar statistics</a:t>
            </a:r>
          </a:p>
        </p:txBody>
      </p:sp>
      <p:sp>
        <p:nvSpPr>
          <p:cNvPr id="4" name="Slide Number Placeholder 3">
            <a:extLst>
              <a:ext uri="{FF2B5EF4-FFF2-40B4-BE49-F238E27FC236}">
                <a16:creationId xmlns:a16="http://schemas.microsoft.com/office/drawing/2014/main" id="{EA5379E4-7638-9BA6-70BA-99247B7968D4}"/>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TextBox 4">
            <a:extLst>
              <a:ext uri="{FF2B5EF4-FFF2-40B4-BE49-F238E27FC236}">
                <a16:creationId xmlns:a16="http://schemas.microsoft.com/office/drawing/2014/main" id="{A454F8DF-77BC-EC45-FF45-AA18D091CCE6}"/>
              </a:ext>
            </a:extLst>
          </p:cNvPr>
          <p:cNvSpPr txBox="1"/>
          <p:nvPr/>
        </p:nvSpPr>
        <p:spPr>
          <a:xfrm>
            <a:off x="189875" y="5933424"/>
            <a:ext cx="11812249" cy="605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a:t>
            </a:r>
            <a:r>
              <a:rPr lang="en-US" dirty="0">
                <a:solidFill>
                  <a:schemeClr val="tx1"/>
                </a:solidFill>
                <a:hlinkClick r:id="rId3"/>
              </a:rPr>
              <a:t>I know what you did last summer: an investigation of how developers spend their time</a:t>
            </a:r>
            <a:r>
              <a:rPr lang="en-US" dirty="0">
                <a:solidFill>
                  <a:schemeClr val="tx1"/>
                </a:solidFill>
              </a:rPr>
              <a:t>” Minelli, Mocci and Lanza. ICPC 2015</a:t>
            </a:r>
          </a:p>
        </p:txBody>
      </p:sp>
      <p:pic>
        <p:nvPicPr>
          <p:cNvPr id="6" name="Picture 5">
            <a:extLst>
              <a:ext uri="{FF2B5EF4-FFF2-40B4-BE49-F238E27FC236}">
                <a16:creationId xmlns:a16="http://schemas.microsoft.com/office/drawing/2014/main" id="{5B45CA6E-6F33-D282-BFEB-3D32EA5DA054}"/>
              </a:ext>
            </a:extLst>
          </p:cNvPr>
          <p:cNvPicPr>
            <a:picLocks noChangeAspect="1"/>
          </p:cNvPicPr>
          <p:nvPr/>
        </p:nvPicPr>
        <p:blipFill>
          <a:blip r:embed="rId4"/>
          <a:stretch>
            <a:fillRect/>
          </a:stretch>
        </p:blipFill>
        <p:spPr>
          <a:xfrm>
            <a:off x="6922333" y="1117133"/>
            <a:ext cx="4635084" cy="4816291"/>
          </a:xfrm>
          <a:prstGeom prst="rect">
            <a:avLst/>
          </a:prstGeom>
        </p:spPr>
      </p:pic>
    </p:spTree>
    <p:extLst>
      <p:ext uri="{BB962C8B-B14F-4D97-AF65-F5344CB8AC3E}">
        <p14:creationId xmlns:p14="http://schemas.microsoft.com/office/powerpoint/2010/main" val="94833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207044736"/>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8</a:t>
            </a:fld>
            <a:endParaRPr lang="en-US"/>
          </a:p>
        </p:txBody>
      </p:sp>
      <p:graphicFrame>
        <p:nvGraphicFramePr>
          <p:cNvPr id="6" name="Content Placeholder 2">
            <a:extLst>
              <a:ext uri="{FF2B5EF4-FFF2-40B4-BE49-F238E27FC236}">
                <a16:creationId xmlns:a16="http://schemas.microsoft.com/office/drawing/2014/main" id="{C266EE91-608C-A82B-209A-56CC11184948}"/>
              </a:ext>
            </a:extLst>
          </p:cNvPr>
          <p:cNvGraphicFramePr>
            <a:graphicFrameLocks noGrp="1"/>
          </p:cNvGraphicFramePr>
          <p:nvPr>
            <p:ph idx="1"/>
            <p:extLst>
              <p:ext uri="{D42A27DB-BD31-4B8C-83A1-F6EECF244321}">
                <p14:modId xmlns:p14="http://schemas.microsoft.com/office/powerpoint/2010/main" val="1374670066"/>
              </p:ext>
            </p:extLst>
          </p:nvPr>
        </p:nvGraphicFramePr>
        <p:xfrm>
          <a:off x="838200" y="1500188"/>
          <a:ext cx="788670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9432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3BC59-928D-F8E8-538C-F6D876B4EF96}"/>
              </a:ext>
            </a:extLst>
          </p:cNvPr>
          <p:cNvSpPr>
            <a:spLocks noGrp="1"/>
          </p:cNvSpPr>
          <p:nvPr>
            <p:ph type="title"/>
          </p:nvPr>
        </p:nvSpPr>
        <p:spPr/>
        <p:txBody>
          <a:bodyPr/>
          <a:lstStyle/>
          <a:p>
            <a:r>
              <a:rPr lang="en-US" dirty="0"/>
              <a:t>Warm-up: What is readability?</a:t>
            </a:r>
          </a:p>
        </p:txBody>
      </p:sp>
      <p:sp>
        <p:nvSpPr>
          <p:cNvPr id="4" name="Slide Number Placeholder 3">
            <a:extLst>
              <a:ext uri="{FF2B5EF4-FFF2-40B4-BE49-F238E27FC236}">
                <a16:creationId xmlns:a16="http://schemas.microsoft.com/office/drawing/2014/main" id="{B67420E4-FCE4-20BB-4086-962D4A54D63B}"/>
              </a:ext>
            </a:extLst>
          </p:cNvPr>
          <p:cNvSpPr>
            <a:spLocks noGrp="1"/>
          </p:cNvSpPr>
          <p:nvPr>
            <p:ph type="sldNum" sz="quarter" idx="12"/>
          </p:nvPr>
        </p:nvSpPr>
        <p:spPr/>
        <p:txBody>
          <a:bodyPr/>
          <a:lstStyle/>
          <a:p>
            <a:fld id="{20F37917-FD3A-4669-9018-DA04BCDD3D75}" type="slidenum">
              <a:rPr lang="en-US" smtClean="0"/>
              <a:t>9</a:t>
            </a:fld>
            <a:endParaRPr lang="en-US" dirty="0"/>
          </a:p>
        </p:txBody>
      </p:sp>
      <p:sp>
        <p:nvSpPr>
          <p:cNvPr id="5" name="function calculateFoo(x: number, y: number, increment: boolean): number {…">
            <a:extLst>
              <a:ext uri="{FF2B5EF4-FFF2-40B4-BE49-F238E27FC236}">
                <a16:creationId xmlns:a16="http://schemas.microsoft.com/office/drawing/2014/main" id="{435D7794-A159-CE92-974B-FF0400B5D278}"/>
              </a:ext>
            </a:extLst>
          </p:cNvPr>
          <p:cNvSpPr txBox="1"/>
          <p:nvPr/>
        </p:nvSpPr>
        <p:spPr>
          <a:xfrm>
            <a:off x="217814" y="1884472"/>
            <a:ext cx="11878893" cy="22570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537104" indent="-537104" algn="l" defTabSz="457200">
              <a:buSzPct val="100000"/>
              <a:buAutoNum type="arabicPeriod"/>
              <a:defRPr sz="2900">
                <a:solidFill>
                  <a:srgbClr val="000000"/>
                </a:solidFill>
                <a:latin typeface="Courier"/>
                <a:ea typeface="Courier"/>
                <a:cs typeface="Courier"/>
                <a:sym typeface="Courier"/>
              </a:defRPr>
            </a:pPr>
            <a:r>
              <a:rPr sz="2000" b="1" dirty="0">
                <a:solidFill>
                  <a:srgbClr val="011480"/>
                </a:solidFill>
              </a:rPr>
              <a:t>function </a:t>
            </a:r>
            <a:r>
              <a:rPr sz="2000" dirty="0" err="1"/>
              <a:t>calculateFoo</a:t>
            </a:r>
            <a:r>
              <a:rPr sz="2000" dirty="0"/>
              <a:t>(x: </a:t>
            </a:r>
            <a:r>
              <a:rPr sz="2000" b="1" dirty="0">
                <a:solidFill>
                  <a:srgbClr val="011480"/>
                </a:solidFill>
              </a:rPr>
              <a:t>number</a:t>
            </a:r>
            <a:r>
              <a:rPr sz="2000" dirty="0"/>
              <a:t>, y: </a:t>
            </a:r>
            <a:r>
              <a:rPr sz="2000" b="1" dirty="0">
                <a:solidFill>
                  <a:srgbClr val="011480"/>
                </a:solidFill>
              </a:rPr>
              <a:t>number</a:t>
            </a:r>
            <a:r>
              <a:rPr sz="2000" dirty="0"/>
              <a:t>, increment: </a:t>
            </a:r>
            <a:r>
              <a:rPr sz="2000" b="1" dirty="0" err="1">
                <a:solidFill>
                  <a:srgbClr val="011480"/>
                </a:solidFill>
              </a:rPr>
              <a:t>boolean</a:t>
            </a:r>
            <a:r>
              <a:rPr sz="2000" dirty="0"/>
              <a:t>): </a:t>
            </a:r>
            <a:r>
              <a:rPr sz="2000" b="1" dirty="0">
                <a:solidFill>
                  <a:srgbClr val="011480"/>
                </a:solidFill>
              </a:rPr>
              <a:t>number </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a:t>
            </a:r>
            <a:r>
              <a:rPr sz="2000" b="1" dirty="0">
                <a:solidFill>
                  <a:srgbClr val="011480"/>
                </a:solidFill>
              </a:rPr>
              <a:t>if </a:t>
            </a:r>
            <a:r>
              <a:rPr sz="2000" dirty="0"/>
              <a:t>(increment)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a:t>
            </a:r>
            <a:r>
              <a:rPr sz="2000" dirty="0">
                <a:solidFill>
                  <a:srgbClr val="0432FF"/>
                </a:solidFill>
              </a:rPr>
              <a:t>2</a:t>
            </a:r>
            <a:r>
              <a:rPr sz="2000" dirty="0"/>
              <a:t>;</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  x += y;</a:t>
            </a:r>
          </a:p>
          <a:p>
            <a:pPr marL="537104" indent="-537104" algn="l" defTabSz="457200">
              <a:buSzPct val="100000"/>
              <a:buAutoNum type="arabicPeriod"/>
              <a:defRPr sz="2900" b="1">
                <a:solidFill>
                  <a:srgbClr val="011480"/>
                </a:solidFill>
                <a:latin typeface="Courier"/>
                <a:ea typeface="Courier"/>
                <a:cs typeface="Courier"/>
                <a:sym typeface="Courier"/>
              </a:defRPr>
            </a:pPr>
            <a:r>
              <a:rPr sz="2000" b="0" dirty="0">
                <a:solidFill>
                  <a:srgbClr val="000000"/>
                </a:solidFill>
              </a:rPr>
              <a:t>  </a:t>
            </a:r>
            <a:r>
              <a:rPr sz="2000" dirty="0"/>
              <a:t>return </a:t>
            </a:r>
            <a:r>
              <a:rPr sz="2000" b="0" dirty="0">
                <a:solidFill>
                  <a:srgbClr val="000000"/>
                </a:solidFill>
              </a:rPr>
              <a:t>x;</a:t>
            </a:r>
          </a:p>
          <a:p>
            <a:pPr marL="537104" indent="-537104" algn="l" defTabSz="457200">
              <a:buSzPct val="100000"/>
              <a:buAutoNum type="arabicPeriod"/>
              <a:defRPr sz="2900">
                <a:solidFill>
                  <a:srgbClr val="000000"/>
                </a:solidFill>
                <a:latin typeface="Courier"/>
                <a:ea typeface="Courier"/>
                <a:cs typeface="Courier"/>
                <a:sym typeface="Courier"/>
              </a:defRPr>
            </a:pPr>
            <a:r>
              <a:rPr sz="2000" dirty="0"/>
              <a:t>}</a:t>
            </a:r>
          </a:p>
        </p:txBody>
      </p:sp>
      <p:sp>
        <p:nvSpPr>
          <p:cNvPr id="6" name="calculateFoo(3, 5, true) = ? calculateFoo(3, 5, false) = ?">
            <a:extLst>
              <a:ext uri="{FF2B5EF4-FFF2-40B4-BE49-F238E27FC236}">
                <a16:creationId xmlns:a16="http://schemas.microsoft.com/office/drawing/2014/main" id="{6C77B987-9481-D946-D73B-9EE1637CC956}"/>
              </a:ext>
            </a:extLst>
          </p:cNvPr>
          <p:cNvSpPr txBox="1"/>
          <p:nvPr/>
        </p:nvSpPr>
        <p:spPr>
          <a:xfrm>
            <a:off x="1972345" y="4141500"/>
            <a:ext cx="7029168" cy="1056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dirty="0" err="1"/>
              <a:t>calculateFoo</a:t>
            </a:r>
            <a:r>
              <a:rPr dirty="0"/>
              <a:t>(</a:t>
            </a:r>
            <a:r>
              <a:rPr dirty="0">
                <a:solidFill>
                  <a:srgbClr val="0432FF"/>
                </a:solidFill>
              </a:rPr>
              <a:t>3</a:t>
            </a:r>
            <a:r>
              <a:rPr dirty="0"/>
              <a:t>, </a:t>
            </a:r>
            <a:r>
              <a:rPr dirty="0">
                <a:solidFill>
                  <a:srgbClr val="0432FF"/>
                </a:solidFill>
              </a:rPr>
              <a:t>5</a:t>
            </a:r>
            <a:r>
              <a:rPr dirty="0"/>
              <a:t>, </a:t>
            </a:r>
            <a:r>
              <a:rPr b="1" dirty="0">
                <a:solidFill>
                  <a:srgbClr val="011480"/>
                </a:solidFill>
              </a:rPr>
              <a:t>true</a:t>
            </a:r>
            <a:r>
              <a:rPr dirty="0"/>
              <a:t>) = ?</a:t>
            </a:r>
            <a:br>
              <a:rPr dirty="0"/>
            </a:br>
            <a:r>
              <a:rPr dirty="0" err="1"/>
              <a:t>calculateFoo</a:t>
            </a:r>
            <a:r>
              <a:rPr dirty="0"/>
              <a:t>(</a:t>
            </a:r>
            <a:r>
              <a:rPr dirty="0">
                <a:solidFill>
                  <a:srgbClr val="0432FF"/>
                </a:solidFill>
              </a:rPr>
              <a:t>3</a:t>
            </a:r>
            <a:r>
              <a:rPr dirty="0"/>
              <a:t>, </a:t>
            </a:r>
            <a:r>
              <a:rPr dirty="0">
                <a:solidFill>
                  <a:srgbClr val="0432FF"/>
                </a:solidFill>
              </a:rPr>
              <a:t>5</a:t>
            </a:r>
            <a:r>
              <a:rPr dirty="0"/>
              <a:t>, </a:t>
            </a:r>
            <a:r>
              <a:rPr b="1" dirty="0">
                <a:solidFill>
                  <a:srgbClr val="011480"/>
                </a:solidFill>
              </a:rPr>
              <a:t>false</a:t>
            </a:r>
            <a:r>
              <a:rPr dirty="0"/>
              <a:t>) = ?</a:t>
            </a:r>
          </a:p>
        </p:txBody>
      </p:sp>
      <p:sp>
        <p:nvSpPr>
          <p:cNvPr id="7" name="13">
            <a:extLst>
              <a:ext uri="{FF2B5EF4-FFF2-40B4-BE49-F238E27FC236}">
                <a16:creationId xmlns:a16="http://schemas.microsoft.com/office/drawing/2014/main" id="{239CB9B0-76FD-A5C6-0DD9-41B7BDEC6FD2}"/>
              </a:ext>
            </a:extLst>
          </p:cNvPr>
          <p:cNvSpPr txBox="1"/>
          <p:nvPr/>
        </p:nvSpPr>
        <p:spPr>
          <a:xfrm>
            <a:off x="8825214" y="4216406"/>
            <a:ext cx="362279"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lvl1pPr>
          </a:lstStyle>
          <a:p>
            <a:r>
              <a:rPr sz="2000"/>
              <a:t>13</a:t>
            </a:r>
          </a:p>
        </p:txBody>
      </p:sp>
      <p:sp>
        <p:nvSpPr>
          <p:cNvPr id="8" name="8">
            <a:extLst>
              <a:ext uri="{FF2B5EF4-FFF2-40B4-BE49-F238E27FC236}">
                <a16:creationId xmlns:a16="http://schemas.microsoft.com/office/drawing/2014/main" id="{D9F8589E-2072-AEC0-F25E-D8450C60DD9F}"/>
              </a:ext>
            </a:extLst>
          </p:cNvPr>
          <p:cNvSpPr txBox="1"/>
          <p:nvPr/>
        </p:nvSpPr>
        <p:spPr>
          <a:xfrm>
            <a:off x="8945254" y="4711706"/>
            <a:ext cx="232436"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lvl1pPr>
          </a:lstStyle>
          <a:p>
            <a:r>
              <a:rPr sz="2000"/>
              <a:t>8</a:t>
            </a:r>
          </a:p>
        </p:txBody>
      </p:sp>
      <p:sp>
        <p:nvSpPr>
          <p:cNvPr id="9" name="11">
            <a:extLst>
              <a:ext uri="{FF2B5EF4-FFF2-40B4-BE49-F238E27FC236}">
                <a16:creationId xmlns:a16="http://schemas.microsoft.com/office/drawing/2014/main" id="{9E4F1827-FA78-8E9A-86A2-BD200A80C7C7}"/>
              </a:ext>
            </a:extLst>
          </p:cNvPr>
          <p:cNvSpPr txBox="1"/>
          <p:nvPr/>
        </p:nvSpPr>
        <p:spPr>
          <a:xfrm>
            <a:off x="9371314" y="4711706"/>
            <a:ext cx="362279"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lvl1pPr>
          </a:lstStyle>
          <a:p>
            <a:r>
              <a:rPr sz="2000"/>
              <a:t>11</a:t>
            </a:r>
          </a:p>
        </p:txBody>
      </p:sp>
      <p:pic>
        <p:nvPicPr>
          <p:cNvPr id="10" name="Line Line" descr="Line Line">
            <a:extLst>
              <a:ext uri="{FF2B5EF4-FFF2-40B4-BE49-F238E27FC236}">
                <a16:creationId xmlns:a16="http://schemas.microsoft.com/office/drawing/2014/main" id="{D463CA81-5C5C-4DA6-2616-D1E7D25D5FC0}"/>
              </a:ext>
            </a:extLst>
          </p:cNvPr>
          <p:cNvPicPr>
            <a:picLocks/>
          </p:cNvPicPr>
          <p:nvPr/>
        </p:nvPicPr>
        <p:blipFill>
          <a:blip r:embed="rId3"/>
          <a:stretch>
            <a:fillRect/>
          </a:stretch>
        </p:blipFill>
        <p:spPr>
          <a:xfrm>
            <a:off x="8825214" y="4878792"/>
            <a:ext cx="594462" cy="76200"/>
          </a:xfrm>
          <a:prstGeom prst="rect">
            <a:avLst/>
          </a:prstGeom>
        </p:spPr>
      </p:pic>
    </p:spTree>
    <p:extLst>
      <p:ext uri="{BB962C8B-B14F-4D97-AF65-F5344CB8AC3E}">
        <p14:creationId xmlns:p14="http://schemas.microsoft.com/office/powerpoint/2010/main" val="65742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P spid="7" grpId="0" animBg="1" advAuto="0"/>
      <p:bldP spid="8" grpId="0" animBg="1" advAuto="0"/>
      <p:bldP spid="9" grpId="0" animBg="1" advAuto="0"/>
      <p:bldP spid="10" grpId="0" animBg="1" advAuto="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9079</TotalTime>
  <Words>4515</Words>
  <Application>Microsoft Office PowerPoint</Application>
  <PresentationFormat>Widescreen</PresentationFormat>
  <Paragraphs>595</Paragraphs>
  <Slides>41</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Calibri</vt:lpstr>
      <vt:lpstr>Consolas</vt:lpstr>
      <vt:lpstr>Courier New</vt:lpstr>
      <vt:lpstr>Gill Sans</vt:lpstr>
      <vt:lpstr>Helvetica Neue</vt:lpstr>
      <vt:lpstr>Menlo</vt:lpstr>
      <vt:lpstr>Verdana</vt:lpstr>
      <vt:lpstr>Wingdings</vt:lpstr>
      <vt:lpstr>Office Theme</vt:lpstr>
      <vt:lpstr>CS 4530: Fundamentals of Software Engineering  Module 04 Code-Level Design Principles</vt:lpstr>
      <vt:lpstr>Learning Objectives for this Lesson</vt:lpstr>
      <vt:lpstr>Use Design As a Way of Communicating Organization</vt:lpstr>
      <vt:lpstr>Use Design to Achieve Non-Functional Qualities</vt:lpstr>
      <vt:lpstr>Use Design to Control Complexity</vt:lpstr>
      <vt:lpstr>Developers spend more time understanding code than writing it</vt:lpstr>
      <vt:lpstr>Three Scales of Design</vt:lpstr>
      <vt:lpstr>Today’s topic: design principles at the code scale</vt:lpstr>
      <vt:lpstr>Warm-up: What is readability?</vt:lpstr>
      <vt:lpstr>Warm-up: What is readability?</vt:lpstr>
      <vt:lpstr>What makes code “readable”?</vt:lpstr>
      <vt:lpstr>Linters Enforce Basic Readability Rules</vt:lpstr>
      <vt:lpstr>Linters Enforce Basic Readability Rules</vt:lpstr>
      <vt:lpstr>“Too Much Lint Causes Fires”</vt:lpstr>
      <vt:lpstr>Five general-purpose design principles for understandability and maintainability</vt:lpstr>
      <vt:lpstr>Readability and Maintainability are Human Factors</vt:lpstr>
      <vt:lpstr>Short-Term Memory Holds “Chunks”</vt:lpstr>
      <vt:lpstr>Principle 1. Use Good Names</vt:lpstr>
      <vt:lpstr>Use Good Names for Variables and Types</vt:lpstr>
      <vt:lpstr>Good Names Reduce Cognitive Load</vt:lpstr>
      <vt:lpstr>Standardizing Names is More Important than the Standard Itself</vt:lpstr>
      <vt:lpstr>Use Good Names for Functions and Methods</vt:lpstr>
      <vt:lpstr>Use Good Names for Functions and Methods</vt:lpstr>
      <vt:lpstr>Good Names Draw on Broad Long-Term Memory Knowledge</vt:lpstr>
      <vt:lpstr>Principle 2. Make Your Data Mean Something</vt:lpstr>
      <vt:lpstr>Example: Temperature Sensor</vt:lpstr>
      <vt:lpstr>Representing a Temperature Sensor</vt:lpstr>
      <vt:lpstr>The Big Picture</vt:lpstr>
      <vt:lpstr>Another Example: what do (x,y) mean?</vt:lpstr>
      <vt:lpstr>Principle 3: One Method/One Job</vt:lpstr>
      <vt:lpstr>One Method/One Job Allows for Better In-Memory Chunking</vt:lpstr>
      <vt:lpstr>Principle 4: Don't Repeat Yourself</vt:lpstr>
      <vt:lpstr>A real example</vt:lpstr>
      <vt:lpstr>Beware of clones</vt:lpstr>
      <vt:lpstr>Principle 5: Don't Hardcode Things That Are Likely To Change</vt:lpstr>
      <vt:lpstr>Replace magic numbers with good names</vt:lpstr>
      <vt:lpstr>Example</vt:lpstr>
      <vt:lpstr>You might write something like</vt:lpstr>
      <vt:lpstr>So let's represent our data differently</vt:lpstr>
      <vt:lpstr>And now it's easy to rewrite our function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03: Code-Level Design Principles</dc:title>
  <dc:creator>Mitchell Wand</dc:creator>
  <cp:lastModifiedBy>Mitchell Wand</cp:lastModifiedBy>
  <cp:revision>114</cp:revision>
  <dcterms:created xsi:type="dcterms:W3CDTF">2021-01-07T15:19:22Z</dcterms:created>
  <dcterms:modified xsi:type="dcterms:W3CDTF">2024-01-18T02:51:15Z</dcterms:modified>
</cp:coreProperties>
</file>